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7"/>
  </p:notesMasterIdLst>
  <p:sldIdLst>
    <p:sldId id="256" r:id="rId2"/>
    <p:sldId id="269" r:id="rId3"/>
    <p:sldId id="347" r:id="rId4"/>
    <p:sldId id="298" r:id="rId5"/>
    <p:sldId id="257" r:id="rId6"/>
    <p:sldId id="258" r:id="rId7"/>
    <p:sldId id="259" r:id="rId8"/>
    <p:sldId id="278" r:id="rId9"/>
    <p:sldId id="260" r:id="rId10"/>
    <p:sldId id="266" r:id="rId11"/>
    <p:sldId id="276" r:id="rId12"/>
    <p:sldId id="267" r:id="rId13"/>
    <p:sldId id="349" r:id="rId14"/>
    <p:sldId id="350" r:id="rId15"/>
    <p:sldId id="351" r:id="rId16"/>
    <p:sldId id="277" r:id="rId17"/>
    <p:sldId id="306" r:id="rId18"/>
    <p:sldId id="275" r:id="rId19"/>
    <p:sldId id="310" r:id="rId20"/>
    <p:sldId id="312" r:id="rId21"/>
    <p:sldId id="315" r:id="rId22"/>
    <p:sldId id="316" r:id="rId23"/>
    <p:sldId id="317" r:id="rId24"/>
    <p:sldId id="318" r:id="rId25"/>
    <p:sldId id="319" r:id="rId26"/>
    <p:sldId id="320" r:id="rId27"/>
    <p:sldId id="323" r:id="rId28"/>
    <p:sldId id="324" r:id="rId29"/>
    <p:sldId id="325" r:id="rId30"/>
    <p:sldId id="327" r:id="rId31"/>
    <p:sldId id="328" r:id="rId32"/>
    <p:sldId id="329" r:id="rId33"/>
    <p:sldId id="330" r:id="rId34"/>
    <p:sldId id="332" r:id="rId35"/>
    <p:sldId id="353" r:id="rId36"/>
  </p:sldIdLst>
  <p:sldSz cx="12192000" cy="6858000"/>
  <p:notesSz cx="6858000" cy="9144000"/>
  <p:custDataLst>
    <p:tags r:id="rId38"/>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002" autoAdjust="0"/>
    <p:restoredTop sz="94660"/>
  </p:normalViewPr>
  <p:slideViewPr>
    <p:cSldViewPr snapToGrid="0">
      <p:cViewPr>
        <p:scale>
          <a:sx n="83" d="100"/>
          <a:sy n="83" d="100"/>
        </p:scale>
        <p:origin x="63"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gs" Target="tags/tag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3188363-0F74-46AF-B741-6E5E21C1A609}" type="datetimeFigureOut">
              <a:rPr lang="en-US" smtClean="0"/>
              <a:t>10/9/2023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E5C66C2-D114-4D9A-8900-2D9108D5AACF}" type="slidenum">
              <a:rPr lang="en-US" smtClean="0"/>
              <a:t>‹#›</a:t>
            </a:fld>
            <a:endParaRPr lang="en-US"/>
          </a:p>
        </p:txBody>
      </p:sp>
    </p:spTree>
    <p:extLst>
      <p:ext uri="{BB962C8B-B14F-4D97-AF65-F5344CB8AC3E}">
        <p14:creationId xmlns:p14="http://schemas.microsoft.com/office/powerpoint/2010/main" val="32981379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7"/>
          <p:cNvSpPr>
            <a:spLocks noGrp="1" noChangeArrowheads="1"/>
          </p:cNvSpPr>
          <p:nvPr>
            <p:ph type="sldNum" sz="quarter" idx="5"/>
          </p:nvPr>
        </p:nvSpPr>
        <p:spPr>
          <a:noFill/>
        </p:spPr>
        <p:txBody>
          <a:bodyPr/>
          <a:lstStyle/>
          <a:p>
            <a:fld id="{F64ABA92-851B-4EEF-8E25-E7D0C7EC66CA}" type="slidenum">
              <a:rPr lang="en-US"/>
              <a:pPr/>
              <a:t>2</a:t>
            </a:fld>
            <a:endParaRPr lang="en-US" dirty="0"/>
          </a:p>
        </p:txBody>
      </p:sp>
      <p:sp>
        <p:nvSpPr>
          <p:cNvPr id="21507" name="Rectangle 2"/>
          <p:cNvSpPr>
            <a:spLocks noGrp="1" noRot="1" noChangeAspect="1" noChangeArrowheads="1" noTextEdit="1"/>
          </p:cNvSpPr>
          <p:nvPr>
            <p:ph type="sldImg"/>
          </p:nvPr>
        </p:nvSpPr>
        <p:spPr>
          <a:ln/>
        </p:spPr>
      </p:sp>
      <p:sp>
        <p:nvSpPr>
          <p:cNvPr id="21508" name="Rectangle 3"/>
          <p:cNvSpPr>
            <a:spLocks noGrp="1" noChangeArrowheads="1"/>
          </p:cNvSpPr>
          <p:nvPr>
            <p:ph type="body" idx="1"/>
          </p:nvPr>
        </p:nvSpPr>
        <p:spPr>
          <a:noFill/>
          <a:ln/>
        </p:spPr>
        <p:txBody>
          <a:bodyPr/>
          <a:lstStyle/>
          <a:p>
            <a:pPr eaLnBrk="1" hangingPunct="1"/>
            <a:endParaRPr lang="en-US" dirty="0"/>
          </a:p>
        </p:txBody>
      </p:sp>
    </p:spTree>
    <p:extLst>
      <p:ext uri="{BB962C8B-B14F-4D97-AF65-F5344CB8AC3E}">
        <p14:creationId xmlns:p14="http://schemas.microsoft.com/office/powerpoint/2010/main" val="2680450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http://www.cms.gov/Regulations-and-Guidance/Legislation/EHRIncentivePrograms/Downloads/EHR_Medicaid_BegGuide_Stage1.pdf</a:t>
            </a:r>
          </a:p>
        </p:txBody>
      </p:sp>
      <p:sp>
        <p:nvSpPr>
          <p:cNvPr id="4" name="Slide Number Placeholder 3"/>
          <p:cNvSpPr>
            <a:spLocks noGrp="1"/>
          </p:cNvSpPr>
          <p:nvPr>
            <p:ph type="sldNum" sz="quarter" idx="10"/>
          </p:nvPr>
        </p:nvSpPr>
        <p:spPr/>
        <p:txBody>
          <a:bodyPr/>
          <a:lstStyle/>
          <a:p>
            <a:fld id="{DC1A249B-1281-4CE8-A30F-248082862BFC}" type="slidenum">
              <a:rPr lang="en-US" smtClean="0"/>
              <a:t>8</a:t>
            </a:fld>
            <a:endParaRPr lang="en-US"/>
          </a:p>
        </p:txBody>
      </p:sp>
    </p:spTree>
    <p:extLst>
      <p:ext uri="{BB962C8B-B14F-4D97-AF65-F5344CB8AC3E}">
        <p14:creationId xmlns:p14="http://schemas.microsoft.com/office/powerpoint/2010/main" val="6638150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0EC3A9A9-AD25-48D7-A407-768DF3BA3FD8}" type="datetimeFigureOut">
              <a:rPr lang="en-US" smtClean="0"/>
              <a:t>10/9/2023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541AAA5-3BFD-4515-819A-F1C19CAB26EF}" type="slidenum">
              <a:rPr lang="en-US" smtClean="0"/>
              <a:t>‹#›</a:t>
            </a:fld>
            <a:endParaRPr lang="en-US"/>
          </a:p>
        </p:txBody>
      </p:sp>
    </p:spTree>
    <p:extLst>
      <p:ext uri="{BB962C8B-B14F-4D97-AF65-F5344CB8AC3E}">
        <p14:creationId xmlns:p14="http://schemas.microsoft.com/office/powerpoint/2010/main" val="33797374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EC3A9A9-AD25-48D7-A407-768DF3BA3FD8}" type="datetimeFigureOut">
              <a:rPr lang="en-US" smtClean="0"/>
              <a:t>10/9/2023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541AAA5-3BFD-4515-819A-F1C19CAB26EF}" type="slidenum">
              <a:rPr lang="en-US" smtClean="0"/>
              <a:t>‹#›</a:t>
            </a:fld>
            <a:endParaRPr lang="en-US"/>
          </a:p>
        </p:txBody>
      </p:sp>
    </p:spTree>
    <p:extLst>
      <p:ext uri="{BB962C8B-B14F-4D97-AF65-F5344CB8AC3E}">
        <p14:creationId xmlns:p14="http://schemas.microsoft.com/office/powerpoint/2010/main" val="22312927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EC3A9A9-AD25-48D7-A407-768DF3BA3FD8}" type="datetimeFigureOut">
              <a:rPr lang="en-US" smtClean="0"/>
              <a:t>10/9/2023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541AAA5-3BFD-4515-819A-F1C19CAB26EF}" type="slidenum">
              <a:rPr lang="en-US" smtClean="0"/>
              <a:t>‹#›</a:t>
            </a:fld>
            <a:endParaRPr lang="en-US"/>
          </a:p>
        </p:txBody>
      </p:sp>
    </p:spTree>
    <p:extLst>
      <p:ext uri="{BB962C8B-B14F-4D97-AF65-F5344CB8AC3E}">
        <p14:creationId xmlns:p14="http://schemas.microsoft.com/office/powerpoint/2010/main" val="24129467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EC3A9A9-AD25-48D7-A407-768DF3BA3FD8}" type="datetimeFigureOut">
              <a:rPr lang="en-US" smtClean="0"/>
              <a:t>10/9/2023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541AAA5-3BFD-4515-819A-F1C19CAB26EF}" type="slidenum">
              <a:rPr lang="en-US" smtClean="0"/>
              <a:t>‹#›</a:t>
            </a:fld>
            <a:endParaRPr lang="en-US"/>
          </a:p>
        </p:txBody>
      </p:sp>
    </p:spTree>
    <p:extLst>
      <p:ext uri="{BB962C8B-B14F-4D97-AF65-F5344CB8AC3E}">
        <p14:creationId xmlns:p14="http://schemas.microsoft.com/office/powerpoint/2010/main" val="36036054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EC3A9A9-AD25-48D7-A407-768DF3BA3FD8}" type="datetimeFigureOut">
              <a:rPr lang="en-US" smtClean="0"/>
              <a:t>10/9/2023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541AAA5-3BFD-4515-819A-F1C19CAB26EF}" type="slidenum">
              <a:rPr lang="en-US" smtClean="0"/>
              <a:t>‹#›</a:t>
            </a:fld>
            <a:endParaRPr lang="en-US"/>
          </a:p>
        </p:txBody>
      </p:sp>
    </p:spTree>
    <p:extLst>
      <p:ext uri="{BB962C8B-B14F-4D97-AF65-F5344CB8AC3E}">
        <p14:creationId xmlns:p14="http://schemas.microsoft.com/office/powerpoint/2010/main" val="13300526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EC3A9A9-AD25-48D7-A407-768DF3BA3FD8}" type="datetimeFigureOut">
              <a:rPr lang="en-US" smtClean="0"/>
              <a:t>10/9/2023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541AAA5-3BFD-4515-819A-F1C19CAB26EF}" type="slidenum">
              <a:rPr lang="en-US" smtClean="0"/>
              <a:t>‹#›</a:t>
            </a:fld>
            <a:endParaRPr lang="en-US"/>
          </a:p>
        </p:txBody>
      </p:sp>
    </p:spTree>
    <p:extLst>
      <p:ext uri="{BB962C8B-B14F-4D97-AF65-F5344CB8AC3E}">
        <p14:creationId xmlns:p14="http://schemas.microsoft.com/office/powerpoint/2010/main" val="30643734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EC3A9A9-AD25-48D7-A407-768DF3BA3FD8}" type="datetimeFigureOut">
              <a:rPr lang="en-US" smtClean="0"/>
              <a:t>10/9/2023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541AAA5-3BFD-4515-819A-F1C19CAB26EF}" type="slidenum">
              <a:rPr lang="en-US" smtClean="0"/>
              <a:t>‹#›</a:t>
            </a:fld>
            <a:endParaRPr lang="en-US"/>
          </a:p>
        </p:txBody>
      </p:sp>
    </p:spTree>
    <p:extLst>
      <p:ext uri="{BB962C8B-B14F-4D97-AF65-F5344CB8AC3E}">
        <p14:creationId xmlns:p14="http://schemas.microsoft.com/office/powerpoint/2010/main" val="18063146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EC3A9A9-AD25-48D7-A407-768DF3BA3FD8}" type="datetimeFigureOut">
              <a:rPr lang="en-US" smtClean="0"/>
              <a:t>10/9/2023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541AAA5-3BFD-4515-819A-F1C19CAB26EF}" type="slidenum">
              <a:rPr lang="en-US" smtClean="0"/>
              <a:t>‹#›</a:t>
            </a:fld>
            <a:endParaRPr lang="en-US"/>
          </a:p>
        </p:txBody>
      </p:sp>
    </p:spTree>
    <p:extLst>
      <p:ext uri="{BB962C8B-B14F-4D97-AF65-F5344CB8AC3E}">
        <p14:creationId xmlns:p14="http://schemas.microsoft.com/office/powerpoint/2010/main" val="19017006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EC3A9A9-AD25-48D7-A407-768DF3BA3FD8}" type="datetimeFigureOut">
              <a:rPr lang="en-US" smtClean="0"/>
              <a:t>10/9/2023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541AAA5-3BFD-4515-819A-F1C19CAB26EF}" type="slidenum">
              <a:rPr lang="en-US" smtClean="0"/>
              <a:t>‹#›</a:t>
            </a:fld>
            <a:endParaRPr lang="en-US"/>
          </a:p>
        </p:txBody>
      </p:sp>
    </p:spTree>
    <p:extLst>
      <p:ext uri="{BB962C8B-B14F-4D97-AF65-F5344CB8AC3E}">
        <p14:creationId xmlns:p14="http://schemas.microsoft.com/office/powerpoint/2010/main" val="25798035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EC3A9A9-AD25-48D7-A407-768DF3BA3FD8}" type="datetimeFigureOut">
              <a:rPr lang="en-US" smtClean="0"/>
              <a:t>10/9/2023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541AAA5-3BFD-4515-819A-F1C19CAB26EF}" type="slidenum">
              <a:rPr lang="en-US" smtClean="0"/>
              <a:t>‹#›</a:t>
            </a:fld>
            <a:endParaRPr lang="en-US"/>
          </a:p>
        </p:txBody>
      </p:sp>
    </p:spTree>
    <p:extLst>
      <p:ext uri="{BB962C8B-B14F-4D97-AF65-F5344CB8AC3E}">
        <p14:creationId xmlns:p14="http://schemas.microsoft.com/office/powerpoint/2010/main" val="25789405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EC3A9A9-AD25-48D7-A407-768DF3BA3FD8}" type="datetimeFigureOut">
              <a:rPr lang="en-US" smtClean="0"/>
              <a:t>10/9/2023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541AAA5-3BFD-4515-819A-F1C19CAB26EF}" type="slidenum">
              <a:rPr lang="en-US" smtClean="0"/>
              <a:t>‹#›</a:t>
            </a:fld>
            <a:endParaRPr lang="en-US"/>
          </a:p>
        </p:txBody>
      </p:sp>
    </p:spTree>
    <p:extLst>
      <p:ext uri="{BB962C8B-B14F-4D97-AF65-F5344CB8AC3E}">
        <p14:creationId xmlns:p14="http://schemas.microsoft.com/office/powerpoint/2010/main" val="28768907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EC3A9A9-AD25-48D7-A407-768DF3BA3FD8}" type="datetimeFigureOut">
              <a:rPr lang="en-US" smtClean="0"/>
              <a:t>10/9/2023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541AAA5-3BFD-4515-819A-F1C19CAB26EF}" type="slidenum">
              <a:rPr lang="en-US" smtClean="0"/>
              <a:t>‹#›</a:t>
            </a:fld>
            <a:endParaRPr lang="en-US"/>
          </a:p>
        </p:txBody>
      </p:sp>
    </p:spTree>
    <p:extLst>
      <p:ext uri="{BB962C8B-B14F-4D97-AF65-F5344CB8AC3E}">
        <p14:creationId xmlns:p14="http://schemas.microsoft.com/office/powerpoint/2010/main" val="20207584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b="0" i="0" u="none"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u="none"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3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3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Clinical Decision Support System (CDSS)</a:t>
            </a:r>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20717149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Knowledge based systems</a:t>
            </a:r>
          </a:p>
        </p:txBody>
      </p:sp>
      <p:sp>
        <p:nvSpPr>
          <p:cNvPr id="3" name="Content Placeholder 2"/>
          <p:cNvSpPr>
            <a:spLocks noGrp="1"/>
          </p:cNvSpPr>
          <p:nvPr>
            <p:ph idx="1"/>
          </p:nvPr>
        </p:nvSpPr>
        <p:spPr/>
        <p:txBody>
          <a:bodyPr/>
          <a:lstStyle/>
          <a:p>
            <a:r>
              <a:rPr lang="en-US" dirty="0"/>
              <a:t>Functions</a:t>
            </a:r>
          </a:p>
          <a:p>
            <a:pPr lvl="1"/>
            <a:r>
              <a:rPr lang="en-US" dirty="0"/>
              <a:t>Alerts and reminders</a:t>
            </a:r>
          </a:p>
          <a:p>
            <a:pPr lvl="1"/>
            <a:r>
              <a:rPr lang="en-US" dirty="0"/>
              <a:t>Diagnostic assistance</a:t>
            </a:r>
          </a:p>
          <a:p>
            <a:pPr lvl="1"/>
            <a:r>
              <a:rPr lang="en-US" dirty="0"/>
              <a:t>Therapy critiquing and planning</a:t>
            </a:r>
          </a:p>
          <a:p>
            <a:pPr lvl="1"/>
            <a:r>
              <a:rPr lang="en-US" dirty="0"/>
              <a:t>Prescribing decision support systems</a:t>
            </a:r>
          </a:p>
          <a:p>
            <a:pPr lvl="1"/>
            <a:r>
              <a:rPr lang="en-US" dirty="0"/>
              <a:t>Information retrieval</a:t>
            </a:r>
          </a:p>
          <a:p>
            <a:pPr lvl="1"/>
            <a:r>
              <a:rPr lang="en-US" dirty="0"/>
              <a:t>Image recognition and interpretation</a:t>
            </a:r>
          </a:p>
          <a:p>
            <a:r>
              <a:rPr lang="en-US" dirty="0"/>
              <a:t>Contain clinical knowledge, specially defined task, and are able to give reasons with data from individual patients</a:t>
            </a:r>
          </a:p>
          <a:p>
            <a:r>
              <a:rPr lang="en-US" dirty="0"/>
              <a:t>Form a set of rules</a:t>
            </a:r>
          </a:p>
        </p:txBody>
      </p:sp>
    </p:spTree>
    <p:extLst>
      <p:ext uri="{BB962C8B-B14F-4D97-AF65-F5344CB8AC3E}">
        <p14:creationId xmlns:p14="http://schemas.microsoft.com/office/powerpoint/2010/main" val="40879647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CDSS components</a:t>
            </a:r>
          </a:p>
        </p:txBody>
      </p:sp>
      <p:sp>
        <p:nvSpPr>
          <p:cNvPr id="4" name="Content Placeholder 2"/>
          <p:cNvSpPr>
            <a:spLocks noGrp="1"/>
          </p:cNvSpPr>
          <p:nvPr>
            <p:ph idx="1"/>
          </p:nvPr>
        </p:nvSpPr>
        <p:spPr>
          <a:xfrm>
            <a:off x="404567" y="1690688"/>
            <a:ext cx="5326464" cy="4351338"/>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Encompassing a variety of tools to enhance decision-making in the clinical workflow. These tools include:</a:t>
            </a:r>
          </a:p>
          <a:p>
            <a:pPr lvl="1"/>
            <a:r>
              <a:rPr lang="en-US" dirty="0"/>
              <a:t>computerized alerts and reminders to care providers and patients</a:t>
            </a:r>
          </a:p>
          <a:p>
            <a:pPr lvl="1"/>
            <a:r>
              <a:rPr lang="en-US" dirty="0"/>
              <a:t>clinical guidelines</a:t>
            </a:r>
          </a:p>
          <a:p>
            <a:pPr lvl="1"/>
            <a:r>
              <a:rPr lang="en-US" dirty="0"/>
              <a:t>condition-specific order sets</a:t>
            </a:r>
          </a:p>
          <a:p>
            <a:pPr lvl="1"/>
            <a:r>
              <a:rPr lang="en-US" dirty="0"/>
              <a:t>focused patient data reports and summaries</a:t>
            </a:r>
          </a:p>
          <a:p>
            <a:pPr lvl="1"/>
            <a:r>
              <a:rPr lang="en-US" dirty="0"/>
              <a:t>documentation templates</a:t>
            </a:r>
          </a:p>
          <a:p>
            <a:pPr lvl="1"/>
            <a:r>
              <a:rPr lang="en-US" dirty="0"/>
              <a:t>diagnostic support</a:t>
            </a:r>
          </a:p>
          <a:p>
            <a:pPr lvl="1"/>
            <a:r>
              <a:rPr lang="en-US" dirty="0"/>
              <a:t>contextually relevant reference information among other tools.</a:t>
            </a:r>
          </a:p>
          <a:p>
            <a:endParaRPr lang="en-US" dirty="0"/>
          </a:p>
        </p:txBody>
      </p:sp>
      <p:pic>
        <p:nvPicPr>
          <p:cNvPr id="5" name="Picture 4" descr="Clinical Decision-Support Syste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31031" y="1027906"/>
            <a:ext cx="6284424" cy="45254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37097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Alerts and reminders</a:t>
            </a:r>
          </a:p>
        </p:txBody>
      </p:sp>
      <p:sp>
        <p:nvSpPr>
          <p:cNvPr id="3" name="Content Placeholder 2"/>
          <p:cNvSpPr>
            <a:spLocks noGrp="1"/>
          </p:cNvSpPr>
          <p:nvPr>
            <p:ph idx="1"/>
          </p:nvPr>
        </p:nvSpPr>
        <p:spPr>
          <a:xfrm>
            <a:off x="838200" y="1825625"/>
            <a:ext cx="5091023" cy="4351338"/>
          </a:xfrm>
        </p:spPr>
        <p:txBody>
          <a:bodyPr>
            <a:normAutofit fontScale="92500"/>
          </a:bodyPr>
          <a:lstStyle/>
          <a:p>
            <a:r>
              <a:rPr lang="en-US" dirty="0"/>
              <a:t>Real-time situations</a:t>
            </a:r>
          </a:p>
          <a:p>
            <a:r>
              <a:rPr lang="en-US" dirty="0"/>
              <a:t>Can warn changes in patient’s condition</a:t>
            </a:r>
          </a:p>
          <a:p>
            <a:r>
              <a:rPr lang="en-US" dirty="0"/>
              <a:t>Might scan laboratory test results, drug or test order, or the EMR</a:t>
            </a:r>
          </a:p>
          <a:p>
            <a:r>
              <a:rPr lang="en-US" dirty="0"/>
              <a:t>Send reminder or warnings, either immediate on screen feedback or via email</a:t>
            </a:r>
          </a:p>
          <a:p>
            <a:r>
              <a:rPr lang="en-US" dirty="0"/>
              <a:t>Reminds to notify clinicians of important tasks to follow. </a:t>
            </a:r>
          </a:p>
        </p:txBody>
      </p:sp>
      <p:grpSp>
        <p:nvGrpSpPr>
          <p:cNvPr id="4" name="Group 5">
            <a:extLst>
              <a:ext uri="{FF2B5EF4-FFF2-40B4-BE49-F238E27FC236}">
                <a16:creationId xmlns:a16="http://schemas.microsoft.com/office/drawing/2014/main" id="{AD78135F-09C9-4F7A-89F7-E3E17B1D4E56}"/>
              </a:ext>
            </a:extLst>
          </p:cNvPr>
          <p:cNvGrpSpPr>
            <a:grpSpLocks/>
          </p:cNvGrpSpPr>
          <p:nvPr/>
        </p:nvGrpSpPr>
        <p:grpSpPr bwMode="auto">
          <a:xfrm>
            <a:off x="6142008" y="2312988"/>
            <a:ext cx="5926826" cy="3863975"/>
            <a:chOff x="336" y="964"/>
            <a:chExt cx="5184" cy="2434"/>
          </a:xfrm>
        </p:grpSpPr>
        <p:pic>
          <p:nvPicPr>
            <p:cNvPr id="5" name="Picture 2">
              <a:extLst>
                <a:ext uri="{FF2B5EF4-FFF2-40B4-BE49-F238E27FC236}">
                  <a16:creationId xmlns:a16="http://schemas.microsoft.com/office/drawing/2014/main" id="{E0ACB60A-C869-4861-87B8-7631B7F0B4EE}"/>
                </a:ext>
              </a:extLst>
            </p:cNvPr>
            <p:cNvPicPr>
              <a:picLocks noChangeArrowheads="1"/>
            </p:cNvPicPr>
            <p:nvPr/>
          </p:nvPicPr>
          <p:blipFill>
            <a:blip r:embed="rId2" cstate="print"/>
            <a:srcRect/>
            <a:stretch>
              <a:fillRect/>
            </a:stretch>
          </p:blipFill>
          <p:spPr bwMode="auto">
            <a:xfrm>
              <a:off x="336" y="964"/>
              <a:ext cx="5184" cy="2434"/>
            </a:xfrm>
            <a:prstGeom prst="rect">
              <a:avLst/>
            </a:prstGeom>
            <a:noFill/>
            <a:ln w="9525">
              <a:noFill/>
              <a:miter lim="800000"/>
              <a:headEnd/>
              <a:tailEnd/>
            </a:ln>
          </p:spPr>
        </p:pic>
        <p:sp>
          <p:nvSpPr>
            <p:cNvPr id="6" name="Rectangle 4">
              <a:extLst>
                <a:ext uri="{FF2B5EF4-FFF2-40B4-BE49-F238E27FC236}">
                  <a16:creationId xmlns:a16="http://schemas.microsoft.com/office/drawing/2014/main" id="{2FFACEBB-0997-4FBE-B010-D2FF2249B4D2}"/>
                </a:ext>
              </a:extLst>
            </p:cNvPr>
            <p:cNvSpPr>
              <a:spLocks noChangeArrowheads="1"/>
            </p:cNvSpPr>
            <p:nvPr/>
          </p:nvSpPr>
          <p:spPr bwMode="auto">
            <a:xfrm>
              <a:off x="688" y="1842"/>
              <a:ext cx="1680" cy="144"/>
            </a:xfrm>
            <a:prstGeom prst="rect">
              <a:avLst/>
            </a:prstGeom>
            <a:solidFill>
              <a:srgbClr val="808080"/>
            </a:solidFill>
            <a:ln w="12700">
              <a:noFill/>
              <a:miter lim="800000"/>
              <a:headEnd type="none" w="sm" len="sm"/>
              <a:tailEnd type="none" w="sm" len="sm"/>
            </a:ln>
          </p:spPr>
          <p:txBody>
            <a:bodyPr wrap="none" anchor="ctr"/>
            <a:lstStyle/>
            <a:p>
              <a:pPr algn="ctr"/>
              <a:endParaRPr lang="en-US" dirty="0"/>
            </a:p>
          </p:txBody>
        </p:sp>
      </p:grpSp>
      <p:pic>
        <p:nvPicPr>
          <p:cNvPr id="7" name="Picture 6">
            <a:extLst>
              <a:ext uri="{FF2B5EF4-FFF2-40B4-BE49-F238E27FC236}">
                <a16:creationId xmlns:a16="http://schemas.microsoft.com/office/drawing/2014/main" id="{073169E2-2CEB-44D7-9EBD-D99984B4829C}"/>
              </a:ext>
            </a:extLst>
          </p:cNvPr>
          <p:cNvPicPr>
            <a:picLocks noChangeAspect="1"/>
          </p:cNvPicPr>
          <p:nvPr/>
        </p:nvPicPr>
        <p:blipFill>
          <a:blip r:embed="rId3"/>
          <a:stretch>
            <a:fillRect/>
          </a:stretch>
        </p:blipFill>
        <p:spPr>
          <a:xfrm>
            <a:off x="6262779" y="98156"/>
            <a:ext cx="5581650" cy="2019300"/>
          </a:xfrm>
          <a:prstGeom prst="rect">
            <a:avLst/>
          </a:prstGeom>
        </p:spPr>
      </p:pic>
    </p:spTree>
    <p:extLst>
      <p:ext uri="{BB962C8B-B14F-4D97-AF65-F5344CB8AC3E}">
        <p14:creationId xmlns:p14="http://schemas.microsoft.com/office/powerpoint/2010/main" val="11232559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Response to abnormal lab results</a:t>
            </a:r>
          </a:p>
        </p:txBody>
      </p:sp>
      <p:pic>
        <p:nvPicPr>
          <p:cNvPr id="4" name="Content Placeholder 3"/>
          <p:cNvPicPr>
            <a:picLocks noGrp="1" noChangeAspect="1"/>
          </p:cNvPicPr>
          <p:nvPr>
            <p:ph idx="1"/>
          </p:nvPr>
        </p:nvPicPr>
        <p:blipFill>
          <a:blip r:embed="rId2"/>
          <a:stretch>
            <a:fillRect/>
          </a:stretch>
        </p:blipFill>
        <p:spPr>
          <a:xfrm>
            <a:off x="772397" y="2051006"/>
            <a:ext cx="8638101" cy="4351338"/>
          </a:xfrm>
          <a:prstGeom prst="rect">
            <a:avLst/>
          </a:prstGeom>
        </p:spPr>
      </p:pic>
      <p:pic>
        <p:nvPicPr>
          <p:cNvPr id="3" name="Picture 2">
            <a:extLst>
              <a:ext uri="{FF2B5EF4-FFF2-40B4-BE49-F238E27FC236}">
                <a16:creationId xmlns:a16="http://schemas.microsoft.com/office/drawing/2014/main" id="{6F857BA1-273D-472F-8E2F-7B667423DB3C}"/>
              </a:ext>
            </a:extLst>
          </p:cNvPr>
          <p:cNvPicPr>
            <a:picLocks noChangeAspect="1"/>
          </p:cNvPicPr>
          <p:nvPr/>
        </p:nvPicPr>
        <p:blipFill>
          <a:blip r:embed="rId3"/>
          <a:stretch>
            <a:fillRect/>
          </a:stretch>
        </p:blipFill>
        <p:spPr>
          <a:xfrm>
            <a:off x="8486748" y="102755"/>
            <a:ext cx="3705252" cy="2247916"/>
          </a:xfrm>
          <a:prstGeom prst="rect">
            <a:avLst/>
          </a:prstGeom>
        </p:spPr>
      </p:pic>
    </p:spTree>
    <p:extLst>
      <p:ext uri="{BB962C8B-B14F-4D97-AF65-F5344CB8AC3E}">
        <p14:creationId xmlns:p14="http://schemas.microsoft.com/office/powerpoint/2010/main" val="37681277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Drug prescription critique </a:t>
            </a:r>
          </a:p>
        </p:txBody>
      </p:sp>
      <p:pic>
        <p:nvPicPr>
          <p:cNvPr id="4" name="Content Placeholder 3"/>
          <p:cNvPicPr>
            <a:picLocks noGrp="1" noChangeAspect="1"/>
          </p:cNvPicPr>
          <p:nvPr>
            <p:ph idx="1"/>
          </p:nvPr>
        </p:nvPicPr>
        <p:blipFill>
          <a:blip r:embed="rId2"/>
          <a:stretch>
            <a:fillRect/>
          </a:stretch>
        </p:blipFill>
        <p:spPr>
          <a:xfrm>
            <a:off x="1585721" y="1825625"/>
            <a:ext cx="9020558" cy="4351338"/>
          </a:xfrm>
          <a:prstGeom prst="rect">
            <a:avLst/>
          </a:prstGeom>
        </p:spPr>
      </p:pic>
    </p:spTree>
    <p:extLst>
      <p:ext uri="{BB962C8B-B14F-4D97-AF65-F5344CB8AC3E}">
        <p14:creationId xmlns:p14="http://schemas.microsoft.com/office/powerpoint/2010/main" val="9010739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39970"/>
            <a:ext cx="10515600" cy="1325563"/>
          </a:xfrm>
        </p:spPr>
        <p:txBody>
          <a:bodyPr/>
          <a:lstStyle/>
          <a:p>
            <a:r>
              <a:rPr lang="en-US" dirty="0"/>
              <a:t>Appropriate test ordering</a:t>
            </a:r>
          </a:p>
        </p:txBody>
      </p:sp>
      <p:pic>
        <p:nvPicPr>
          <p:cNvPr id="4" name="Content Placeholder 3"/>
          <p:cNvPicPr>
            <a:picLocks noGrp="1" noChangeAspect="1"/>
          </p:cNvPicPr>
          <p:nvPr>
            <p:ph idx="1"/>
          </p:nvPr>
        </p:nvPicPr>
        <p:blipFill>
          <a:blip r:embed="rId2"/>
          <a:stretch>
            <a:fillRect/>
          </a:stretch>
        </p:blipFill>
        <p:spPr>
          <a:xfrm>
            <a:off x="612665" y="1835050"/>
            <a:ext cx="7591873" cy="4351338"/>
          </a:xfrm>
          <a:prstGeom prst="rect">
            <a:avLst/>
          </a:prstGeom>
        </p:spPr>
      </p:pic>
      <p:pic>
        <p:nvPicPr>
          <p:cNvPr id="5" name="Picture 4">
            <a:extLst>
              <a:ext uri="{FF2B5EF4-FFF2-40B4-BE49-F238E27FC236}">
                <a16:creationId xmlns:a16="http://schemas.microsoft.com/office/drawing/2014/main" id="{A5B005FD-3053-4361-9F82-41CDCDE76222}"/>
              </a:ext>
            </a:extLst>
          </p:cNvPr>
          <p:cNvPicPr>
            <a:picLocks noChangeAspect="1"/>
          </p:cNvPicPr>
          <p:nvPr/>
        </p:nvPicPr>
        <p:blipFill>
          <a:blip r:embed="rId3"/>
          <a:stretch>
            <a:fillRect/>
          </a:stretch>
        </p:blipFill>
        <p:spPr>
          <a:xfrm>
            <a:off x="6110140" y="324728"/>
            <a:ext cx="5989212" cy="1325564"/>
          </a:xfrm>
          <a:prstGeom prst="rect">
            <a:avLst/>
          </a:prstGeom>
        </p:spPr>
      </p:pic>
      <p:sp>
        <p:nvSpPr>
          <p:cNvPr id="6" name="TextBox 5">
            <a:extLst>
              <a:ext uri="{FF2B5EF4-FFF2-40B4-BE49-F238E27FC236}">
                <a16:creationId xmlns:a16="http://schemas.microsoft.com/office/drawing/2014/main" id="{38359B32-E357-421C-966B-BC1D97A93BCA}"/>
              </a:ext>
            </a:extLst>
          </p:cNvPr>
          <p:cNvSpPr txBox="1"/>
          <p:nvPr/>
        </p:nvSpPr>
        <p:spPr>
          <a:xfrm>
            <a:off x="8691513" y="2290713"/>
            <a:ext cx="2771481" cy="369332"/>
          </a:xfrm>
          <a:prstGeom prst="rect">
            <a:avLst/>
          </a:prstGeom>
          <a:noFill/>
        </p:spPr>
        <p:txBody>
          <a:bodyPr wrap="square" rtlCol="0">
            <a:spAutoFit/>
          </a:bodyPr>
          <a:lstStyle/>
          <a:p>
            <a:r>
              <a:rPr lang="en-US" dirty="0"/>
              <a:t>U/S is ultrasound</a:t>
            </a:r>
          </a:p>
        </p:txBody>
      </p:sp>
    </p:spTree>
    <p:extLst>
      <p:ext uri="{BB962C8B-B14F-4D97-AF65-F5344CB8AC3E}">
        <p14:creationId xmlns:p14="http://schemas.microsoft.com/office/powerpoint/2010/main" val="41248025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Provide reference</a:t>
            </a:r>
          </a:p>
        </p:txBody>
      </p:sp>
      <p:pic>
        <p:nvPicPr>
          <p:cNvPr id="4" name="Content Placeholder 3" descr="http://www.practicefusion.com/wp-content/uploads/2014/03/Figure-4.3-iConsult-integrated-with-Epic-EHR.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80534" y="1545589"/>
            <a:ext cx="8497440" cy="456697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0BD8FFA9-5A90-418C-B091-C8568E8EDF9F}"/>
              </a:ext>
            </a:extLst>
          </p:cNvPr>
          <p:cNvPicPr>
            <a:picLocks noChangeAspect="1"/>
          </p:cNvPicPr>
          <p:nvPr/>
        </p:nvPicPr>
        <p:blipFill>
          <a:blip r:embed="rId3"/>
          <a:stretch>
            <a:fillRect/>
          </a:stretch>
        </p:blipFill>
        <p:spPr>
          <a:xfrm>
            <a:off x="9206574" y="1"/>
            <a:ext cx="2774157" cy="2058254"/>
          </a:xfrm>
          <a:prstGeom prst="rect">
            <a:avLst/>
          </a:prstGeom>
        </p:spPr>
      </p:pic>
    </p:spTree>
    <p:extLst>
      <p:ext uri="{BB962C8B-B14F-4D97-AF65-F5344CB8AC3E}">
        <p14:creationId xmlns:p14="http://schemas.microsoft.com/office/powerpoint/2010/main" val="31336854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Dashboard</a:t>
            </a:r>
          </a:p>
        </p:txBody>
      </p:sp>
      <p:pic>
        <p:nvPicPr>
          <p:cNvPr id="4" name="Content Placeholder 3"/>
          <p:cNvPicPr>
            <a:picLocks noGrp="1" noChangeAspect="1"/>
          </p:cNvPicPr>
          <p:nvPr>
            <p:ph idx="1"/>
          </p:nvPr>
        </p:nvPicPr>
        <p:blipFill>
          <a:blip r:embed="rId2"/>
          <a:stretch>
            <a:fillRect/>
          </a:stretch>
        </p:blipFill>
        <p:spPr>
          <a:xfrm>
            <a:off x="1638080" y="1825625"/>
            <a:ext cx="8915840" cy="4351338"/>
          </a:xfrm>
          <a:prstGeom prst="rect">
            <a:avLst/>
          </a:prstGeom>
        </p:spPr>
      </p:pic>
    </p:spTree>
    <p:extLst>
      <p:ext uri="{BB962C8B-B14F-4D97-AF65-F5344CB8AC3E}">
        <p14:creationId xmlns:p14="http://schemas.microsoft.com/office/powerpoint/2010/main" val="40340305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p:txBody>
          <a:bodyPr/>
          <a:lstStyle/>
          <a:p>
            <a:pPr eaLnBrk="1" hangingPunct="1"/>
            <a:r>
              <a:rPr lang="en-US" dirty="0"/>
              <a:t>Examples of The Value of CDSS</a:t>
            </a:r>
          </a:p>
        </p:txBody>
      </p:sp>
      <p:sp>
        <p:nvSpPr>
          <p:cNvPr id="27650" name="Content Placeholder 2"/>
          <p:cNvSpPr>
            <a:spLocks noGrp="1"/>
          </p:cNvSpPr>
          <p:nvPr>
            <p:ph idx="1"/>
          </p:nvPr>
        </p:nvSpPr>
        <p:spPr/>
        <p:txBody>
          <a:bodyPr>
            <a:normAutofit fontScale="92500" lnSpcReduction="10000"/>
          </a:bodyPr>
          <a:lstStyle/>
          <a:p>
            <a:pPr eaLnBrk="1" hangingPunct="1">
              <a:defRPr/>
            </a:pPr>
            <a:r>
              <a:rPr lang="en-US" dirty="0">
                <a:ea typeface="ＭＳ Ｐゴシック" charset="0"/>
              </a:rPr>
              <a:t>Quality</a:t>
            </a:r>
          </a:p>
          <a:p>
            <a:pPr lvl="1" eaLnBrk="1" hangingPunct="1">
              <a:defRPr/>
            </a:pPr>
            <a:r>
              <a:rPr lang="en-US" dirty="0">
                <a:ea typeface="ＭＳ Ｐゴシック" charset="0"/>
              </a:rPr>
              <a:t>By guiding users to best practices</a:t>
            </a:r>
          </a:p>
          <a:p>
            <a:pPr eaLnBrk="1" hangingPunct="1">
              <a:defRPr/>
            </a:pPr>
            <a:r>
              <a:rPr lang="en-US" dirty="0">
                <a:ea typeface="ＭＳ Ｐゴシック" charset="0"/>
              </a:rPr>
              <a:t>Safety</a:t>
            </a:r>
          </a:p>
          <a:p>
            <a:pPr lvl="1" eaLnBrk="1" hangingPunct="1">
              <a:defRPr/>
            </a:pPr>
            <a:r>
              <a:rPr lang="en-US" dirty="0">
                <a:ea typeface="ＭＳ Ｐゴシック" charset="0"/>
              </a:rPr>
              <a:t>By verifying an action was the intended one</a:t>
            </a:r>
          </a:p>
          <a:p>
            <a:pPr eaLnBrk="1" hangingPunct="1">
              <a:defRPr/>
            </a:pPr>
            <a:r>
              <a:rPr lang="en-US" dirty="0">
                <a:ea typeface="ＭＳ Ｐゴシック" charset="0"/>
              </a:rPr>
              <a:t>Cost</a:t>
            </a:r>
          </a:p>
          <a:p>
            <a:pPr lvl="1" eaLnBrk="1" hangingPunct="1">
              <a:defRPr/>
            </a:pPr>
            <a:r>
              <a:rPr lang="en-US" dirty="0">
                <a:ea typeface="ＭＳ Ｐゴシック" charset="0"/>
              </a:rPr>
              <a:t>Catching duplicate or unnecessary orders</a:t>
            </a:r>
          </a:p>
          <a:p>
            <a:pPr eaLnBrk="1" hangingPunct="1">
              <a:defRPr/>
            </a:pPr>
            <a:r>
              <a:rPr lang="en-US" dirty="0">
                <a:ea typeface="ＭＳ Ｐゴシック" charset="0"/>
              </a:rPr>
              <a:t>Documentation</a:t>
            </a:r>
          </a:p>
          <a:p>
            <a:pPr lvl="1" eaLnBrk="1" hangingPunct="1">
              <a:defRPr/>
            </a:pPr>
            <a:r>
              <a:rPr lang="en-US" dirty="0">
                <a:ea typeface="ＭＳ Ｐゴシック" charset="0"/>
              </a:rPr>
              <a:t>By bringing forth documentation tools based on a diagnosis or problem</a:t>
            </a:r>
          </a:p>
          <a:p>
            <a:pPr eaLnBrk="1" hangingPunct="1">
              <a:defRPr/>
            </a:pPr>
            <a:r>
              <a:rPr lang="en-US" dirty="0">
                <a:ea typeface="ＭＳ Ｐゴシック" charset="0"/>
              </a:rPr>
              <a:t>Communication</a:t>
            </a:r>
          </a:p>
          <a:p>
            <a:pPr lvl="1" eaLnBrk="1" hangingPunct="1">
              <a:defRPr/>
            </a:pPr>
            <a:r>
              <a:rPr lang="en-US" dirty="0">
                <a:ea typeface="ＭＳ Ｐゴシック" charset="0"/>
              </a:rPr>
              <a:t>Of system priorities or initiatives</a:t>
            </a:r>
          </a:p>
          <a:p>
            <a:pPr lvl="1" eaLnBrk="1" hangingPunct="1">
              <a:defRPr/>
            </a:pPr>
            <a:r>
              <a:rPr lang="en-US" dirty="0">
                <a:ea typeface="ＭＳ Ｐゴシック" charset="0"/>
              </a:rPr>
              <a:t>Among providers of patient status</a:t>
            </a:r>
          </a:p>
        </p:txBody>
      </p:sp>
    </p:spTree>
    <p:extLst>
      <p:ext uri="{BB962C8B-B14F-4D97-AF65-F5344CB8AC3E}">
        <p14:creationId xmlns:p14="http://schemas.microsoft.com/office/powerpoint/2010/main" val="33395459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Mechanism of CDSS: </a:t>
            </a:r>
            <a:br>
              <a:rPr lang="en-US" dirty="0"/>
            </a:br>
            <a:r>
              <a:rPr lang="en-US" dirty="0"/>
              <a:t>SNOMED CT Concept Model</a:t>
            </a:r>
          </a:p>
        </p:txBody>
      </p:sp>
      <p:sp>
        <p:nvSpPr>
          <p:cNvPr id="3" name="Content Placeholder 2"/>
          <p:cNvSpPr>
            <a:spLocks noGrp="1"/>
          </p:cNvSpPr>
          <p:nvPr>
            <p:ph idx="1"/>
          </p:nvPr>
        </p:nvSpPr>
        <p:spPr/>
        <p:txBody>
          <a:bodyPr>
            <a:normAutofit/>
          </a:bodyPr>
          <a:lstStyle/>
          <a:p>
            <a:r>
              <a:rPr lang="en-US" sz="2000" dirty="0"/>
              <a:t>Concept</a:t>
            </a:r>
          </a:p>
          <a:p>
            <a:pPr lvl="1"/>
            <a:r>
              <a:rPr lang="en-US" sz="1800" dirty="0"/>
              <a:t>Identified by a unique SNOMED CT Concept Identifier</a:t>
            </a:r>
          </a:p>
          <a:p>
            <a:pPr lvl="2"/>
            <a:r>
              <a:rPr lang="en-US" sz="1600" dirty="0"/>
              <a:t>195967001- Asthma</a:t>
            </a:r>
          </a:p>
          <a:p>
            <a:pPr lvl="1"/>
            <a:r>
              <a:rPr lang="en-US" sz="1800" dirty="0"/>
              <a:t>Human-readable descriptions for each concept</a:t>
            </a:r>
          </a:p>
          <a:p>
            <a:r>
              <a:rPr lang="en-US" sz="2000" dirty="0"/>
              <a:t>Relationships</a:t>
            </a:r>
          </a:p>
          <a:p>
            <a:pPr lvl="1"/>
            <a:r>
              <a:rPr lang="en-US" sz="1800" dirty="0"/>
              <a:t>is-a relationship (relates a concept to a parent or </a:t>
            </a:r>
            <a:r>
              <a:rPr lang="en-US" sz="1800" dirty="0" err="1"/>
              <a:t>supertype</a:t>
            </a:r>
            <a:r>
              <a:rPr lang="en-US" sz="1800" dirty="0"/>
              <a:t>) define the hierarchy of concepts</a:t>
            </a:r>
          </a:p>
          <a:p>
            <a:pPr lvl="2"/>
            <a:r>
              <a:rPr lang="en-US" sz="1600" dirty="0"/>
              <a:t>Bacterial pneumonia and Viral pneumonia both have an is-a relationship to Infective pneumonia</a:t>
            </a:r>
          </a:p>
          <a:p>
            <a:pPr lvl="1"/>
            <a:r>
              <a:rPr lang="en-US" sz="1800" dirty="0"/>
              <a:t>Additional attributes</a:t>
            </a:r>
          </a:p>
          <a:p>
            <a:pPr lvl="2"/>
            <a:r>
              <a:rPr lang="en-US" sz="1600" dirty="0"/>
              <a:t>Viral pneumonia has a Causative agent relationship to the concept Virus.</a:t>
            </a:r>
          </a:p>
          <a:p>
            <a:r>
              <a:rPr lang="en-US" sz="2000" dirty="0"/>
              <a:t>Description Logic</a:t>
            </a:r>
          </a:p>
          <a:p>
            <a:pPr lvl="1"/>
            <a:r>
              <a:rPr lang="en-US" sz="1800" dirty="0"/>
              <a:t>DL reasoned: reasoning</a:t>
            </a:r>
          </a:p>
          <a:p>
            <a:pPr lvl="1"/>
            <a:r>
              <a:rPr lang="en-US" sz="1800" dirty="0"/>
              <a:t>Testing expressions for </a:t>
            </a:r>
            <a:r>
              <a:rPr lang="en-US" sz="1800" dirty="0" err="1"/>
              <a:t>subsumption</a:t>
            </a:r>
            <a:r>
              <a:rPr lang="en-US" sz="1800" dirty="0"/>
              <a:t> and equivalence.</a:t>
            </a:r>
          </a:p>
          <a:p>
            <a:pPr lvl="1"/>
            <a:r>
              <a:rPr lang="en-US" sz="1800" dirty="0"/>
              <a:t>If a rule will be triggered by Asthma, it will be triggered if it is Acute asthma.</a:t>
            </a:r>
          </a:p>
          <a:p>
            <a:pPr lvl="1"/>
            <a:endParaRPr lang="en-US" sz="2200" dirty="0"/>
          </a:p>
          <a:p>
            <a:pPr lvl="2"/>
            <a:endParaRPr lang="en-US" sz="1800" dirty="0"/>
          </a:p>
        </p:txBody>
      </p:sp>
    </p:spTree>
    <p:extLst>
      <p:ext uri="{BB962C8B-B14F-4D97-AF65-F5344CB8AC3E}">
        <p14:creationId xmlns:p14="http://schemas.microsoft.com/office/powerpoint/2010/main" val="27215816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9"/>
          <p:cNvSpPr>
            <a:spLocks noGrp="1" noChangeArrowheads="1"/>
          </p:cNvSpPr>
          <p:nvPr>
            <p:ph type="title"/>
          </p:nvPr>
        </p:nvSpPr>
        <p:spPr/>
        <p:txBody>
          <a:bodyPr>
            <a:normAutofit/>
          </a:bodyPr>
          <a:lstStyle/>
          <a:p>
            <a:pPr algn="ctr" eaLnBrk="1" hangingPunct="1">
              <a:defRPr/>
            </a:pPr>
            <a:r>
              <a:rPr lang="en-US" sz="3200" dirty="0">
                <a:ea typeface="ＭＳ Ｐゴシック" charset="0"/>
              </a:rPr>
              <a:t>What is Clinical Decision Support</a:t>
            </a:r>
            <a:br>
              <a:rPr lang="en-US" sz="3200" dirty="0">
                <a:ea typeface="ＭＳ Ｐゴシック" charset="0"/>
              </a:rPr>
            </a:br>
            <a:r>
              <a:rPr lang="en-US" sz="3200" dirty="0">
                <a:ea typeface="ＭＳ Ｐゴシック" charset="0"/>
              </a:rPr>
              <a:t>(CDS)?</a:t>
            </a:r>
            <a:endParaRPr lang="en-US" dirty="0">
              <a:ea typeface="ＭＳ Ｐゴシック" charset="0"/>
            </a:endParaRPr>
          </a:p>
        </p:txBody>
      </p:sp>
      <p:sp>
        <p:nvSpPr>
          <p:cNvPr id="2" name="Content Placeholder 1"/>
          <p:cNvSpPr>
            <a:spLocks noGrp="1"/>
          </p:cNvSpPr>
          <p:nvPr>
            <p:ph idx="1"/>
          </p:nvPr>
        </p:nvSpPr>
        <p:spPr>
          <a:xfrm>
            <a:off x="838200" y="1825625"/>
            <a:ext cx="10515600" cy="3273149"/>
          </a:xfrm>
        </p:spPr>
        <p:txBody>
          <a:bodyPr>
            <a:normAutofit/>
          </a:bodyPr>
          <a:lstStyle/>
          <a:p>
            <a:pPr marL="0" lvl="1" indent="0" algn="ctr">
              <a:spcBef>
                <a:spcPct val="0"/>
              </a:spcBef>
              <a:buNone/>
              <a:defRPr/>
            </a:pPr>
            <a:endParaRPr lang="en-US" kern="1200" dirty="0">
              <a:solidFill>
                <a:srgbClr val="000000"/>
              </a:solidFill>
              <a:ea typeface="ＭＳ Ｐゴシック" charset="0"/>
              <a:cs typeface="ＭＳ Ｐゴシック" charset="0"/>
            </a:endParaRPr>
          </a:p>
          <a:p>
            <a:pPr marL="0" lvl="1" indent="0" algn="ctr">
              <a:spcBef>
                <a:spcPct val="0"/>
              </a:spcBef>
              <a:buNone/>
              <a:defRPr/>
            </a:pPr>
            <a:r>
              <a:rPr lang="en-US" dirty="0"/>
              <a:t>Clinical decision support is a process for enhancing health-related decisions and actions with pertinent, organized, clinical knowledge, and patient information to improve health and healthcare delivery. Information recipients can include patients, clinicians, and others involved in patient care delivery; information delivered can include general clinical knowledge and guidance, intelligently processed patient data, or a mixture of both; and information delivery formats can be drawn from a rich palette of options that includes data and order entry facilitators, filtered data displays, reference information, alerts, and others.</a:t>
            </a:r>
            <a:endParaRPr lang="en-US" kern="1200" dirty="0">
              <a:solidFill>
                <a:srgbClr val="000000"/>
              </a:solidFill>
              <a:ea typeface="ＭＳ Ｐゴシック" charset="0"/>
              <a:cs typeface="ＭＳ Ｐゴシック" charset="0"/>
            </a:endParaRPr>
          </a:p>
        </p:txBody>
      </p:sp>
      <p:sp>
        <p:nvSpPr>
          <p:cNvPr id="5124" name="Rectangle 3"/>
          <p:cNvSpPr>
            <a:spLocks noChangeArrowheads="1"/>
          </p:cNvSpPr>
          <p:nvPr/>
        </p:nvSpPr>
        <p:spPr bwMode="auto">
          <a:xfrm>
            <a:off x="2209800" y="1371600"/>
            <a:ext cx="7772400" cy="533400"/>
          </a:xfrm>
          <a:prstGeom prst="rect">
            <a:avLst/>
          </a:prstGeom>
          <a:noFill/>
          <a:ln w="9525">
            <a:noFill/>
            <a:miter lim="800000"/>
            <a:headEnd/>
            <a:tailEnd/>
          </a:ln>
        </p:spPr>
        <p:txBody>
          <a:bodyPr lIns="0" tIns="0" rIns="0" bIns="0" anchor="ctr"/>
          <a:lstStyle/>
          <a:p>
            <a:endParaRPr lang="en-US" sz="3200" b="1" dirty="0">
              <a:solidFill>
                <a:schemeClr val="tx2"/>
              </a:solidFill>
              <a:latin typeface="Arial" pitchFamily="34" charset="0"/>
            </a:endParaRPr>
          </a:p>
        </p:txBody>
      </p:sp>
      <p:sp>
        <p:nvSpPr>
          <p:cNvPr id="3" name="TextBox 2">
            <a:extLst>
              <a:ext uri="{FF2B5EF4-FFF2-40B4-BE49-F238E27FC236}">
                <a16:creationId xmlns:a16="http://schemas.microsoft.com/office/drawing/2014/main" id="{BB464477-5EEE-456E-BDBC-D87D073659D1}"/>
              </a:ext>
            </a:extLst>
          </p:cNvPr>
          <p:cNvSpPr txBox="1"/>
          <p:nvPr/>
        </p:nvSpPr>
        <p:spPr>
          <a:xfrm>
            <a:off x="1742661" y="5263528"/>
            <a:ext cx="8239539" cy="923330"/>
          </a:xfrm>
          <a:prstGeom prst="rect">
            <a:avLst/>
          </a:prstGeom>
          <a:noFill/>
        </p:spPr>
        <p:txBody>
          <a:bodyPr wrap="square" rtlCol="0">
            <a:spAutoFit/>
          </a:bodyPr>
          <a:lstStyle/>
          <a:p>
            <a:r>
              <a:rPr lang="en-US" dirty="0" err="1"/>
              <a:t>Osheroff</a:t>
            </a:r>
            <a:r>
              <a:rPr lang="en-US" dirty="0"/>
              <a:t> JA, </a:t>
            </a:r>
            <a:r>
              <a:rPr lang="en-US" dirty="0" err="1"/>
              <a:t>Levick</a:t>
            </a:r>
            <a:r>
              <a:rPr lang="en-US" dirty="0"/>
              <a:t> DL, Saldana L, Velasco FT, </a:t>
            </a:r>
            <a:r>
              <a:rPr lang="en-US" dirty="0" err="1"/>
              <a:t>Sittig</a:t>
            </a:r>
            <a:r>
              <a:rPr lang="en-US" dirty="0"/>
              <a:t> DF, Rogers KM, et al. Improving Outcomes with Clinical Decision Support: An Implementer’s Guide, 2nd ed., Healthcare Information and Management Systems Society, Chicago, IL; 2012</a:t>
            </a:r>
          </a:p>
        </p:txBody>
      </p:sp>
    </p:spTree>
    <p:extLst>
      <p:ext uri="{BB962C8B-B14F-4D97-AF65-F5344CB8AC3E}">
        <p14:creationId xmlns:p14="http://schemas.microsoft.com/office/powerpoint/2010/main" val="27897998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67344" y="907049"/>
            <a:ext cx="5784883" cy="5043902"/>
          </a:xfrm>
          <a:prstGeom prst="rect">
            <a:avLst/>
          </a:prstGeom>
        </p:spPr>
      </p:pic>
      <p:pic>
        <p:nvPicPr>
          <p:cNvPr id="3" name="Content Placeholder 3">
            <a:extLst>
              <a:ext uri="{FF2B5EF4-FFF2-40B4-BE49-F238E27FC236}">
                <a16:creationId xmlns:a16="http://schemas.microsoft.com/office/drawing/2014/main" id="{57878694-CD14-49F0-8AB9-3A9D94C31DB3}"/>
              </a:ext>
            </a:extLst>
          </p:cNvPr>
          <p:cNvPicPr>
            <a:picLocks noChangeAspect="1"/>
          </p:cNvPicPr>
          <p:nvPr/>
        </p:nvPicPr>
        <p:blipFill>
          <a:blip r:embed="rId3"/>
          <a:stretch>
            <a:fillRect/>
          </a:stretch>
        </p:blipFill>
        <p:spPr>
          <a:xfrm>
            <a:off x="6136257" y="689051"/>
            <a:ext cx="5648111" cy="4728338"/>
          </a:xfrm>
          <a:prstGeom prst="rect">
            <a:avLst/>
          </a:prstGeom>
        </p:spPr>
      </p:pic>
    </p:spTree>
    <p:extLst>
      <p:ext uri="{BB962C8B-B14F-4D97-AF65-F5344CB8AC3E}">
        <p14:creationId xmlns:p14="http://schemas.microsoft.com/office/powerpoint/2010/main" val="18292961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1233" y="18255"/>
            <a:ext cx="10515600" cy="1325563"/>
          </a:xfrm>
        </p:spPr>
        <p:txBody>
          <a:bodyPr/>
          <a:lstStyle/>
          <a:p>
            <a:r>
              <a:rPr lang="en-US" dirty="0"/>
              <a:t>Rules</a:t>
            </a:r>
          </a:p>
        </p:txBody>
      </p:sp>
      <p:pic>
        <p:nvPicPr>
          <p:cNvPr id="4" name="Content Placeholder 3"/>
          <p:cNvPicPr>
            <a:picLocks noGrp="1" noChangeAspect="1"/>
          </p:cNvPicPr>
          <p:nvPr>
            <p:ph idx="1"/>
          </p:nvPr>
        </p:nvPicPr>
        <p:blipFill>
          <a:blip r:embed="rId2"/>
          <a:stretch>
            <a:fillRect/>
          </a:stretch>
        </p:blipFill>
        <p:spPr>
          <a:xfrm>
            <a:off x="1557624" y="1113183"/>
            <a:ext cx="9076752" cy="5183050"/>
          </a:xfrm>
          <a:prstGeom prst="rect">
            <a:avLst/>
          </a:prstGeom>
        </p:spPr>
      </p:pic>
    </p:spTree>
    <p:extLst>
      <p:ext uri="{BB962C8B-B14F-4D97-AF65-F5344CB8AC3E}">
        <p14:creationId xmlns:p14="http://schemas.microsoft.com/office/powerpoint/2010/main" val="34488439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2559" y="214296"/>
            <a:ext cx="10515600" cy="1325563"/>
          </a:xfrm>
        </p:spPr>
        <p:txBody>
          <a:bodyPr/>
          <a:lstStyle/>
          <a:p>
            <a:r>
              <a:rPr lang="en-US" dirty="0"/>
              <a:t>Context in Rules</a:t>
            </a:r>
          </a:p>
        </p:txBody>
      </p:sp>
      <p:pic>
        <p:nvPicPr>
          <p:cNvPr id="4" name="Content Placeholder 3"/>
          <p:cNvPicPr>
            <a:picLocks noGrp="1" noChangeAspect="1"/>
          </p:cNvPicPr>
          <p:nvPr>
            <p:ph idx="1"/>
          </p:nvPr>
        </p:nvPicPr>
        <p:blipFill>
          <a:blip r:embed="rId2"/>
          <a:stretch>
            <a:fillRect/>
          </a:stretch>
        </p:blipFill>
        <p:spPr>
          <a:xfrm>
            <a:off x="205594" y="1376313"/>
            <a:ext cx="10772565" cy="4800650"/>
          </a:xfrm>
          <a:prstGeom prst="rect">
            <a:avLst/>
          </a:prstGeom>
        </p:spPr>
      </p:pic>
    </p:spTree>
    <p:extLst>
      <p:ext uri="{BB962C8B-B14F-4D97-AF65-F5344CB8AC3E}">
        <p14:creationId xmlns:p14="http://schemas.microsoft.com/office/powerpoint/2010/main" val="4146119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9174" y="88458"/>
            <a:ext cx="10515600" cy="1325563"/>
          </a:xfrm>
        </p:spPr>
        <p:txBody>
          <a:bodyPr/>
          <a:lstStyle/>
          <a:p>
            <a:r>
              <a:rPr lang="en-US" dirty="0"/>
              <a:t>Context in a rule</a:t>
            </a:r>
          </a:p>
        </p:txBody>
      </p:sp>
      <p:pic>
        <p:nvPicPr>
          <p:cNvPr id="4" name="Content Placeholder 3"/>
          <p:cNvPicPr>
            <a:picLocks noGrp="1" noChangeAspect="1"/>
          </p:cNvPicPr>
          <p:nvPr>
            <p:ph idx="1"/>
          </p:nvPr>
        </p:nvPicPr>
        <p:blipFill>
          <a:blip r:embed="rId2"/>
          <a:stretch>
            <a:fillRect/>
          </a:stretch>
        </p:blipFill>
        <p:spPr>
          <a:xfrm>
            <a:off x="1762946" y="1414021"/>
            <a:ext cx="7976772" cy="4762942"/>
          </a:xfrm>
          <a:prstGeom prst="rect">
            <a:avLst/>
          </a:prstGeom>
        </p:spPr>
      </p:pic>
    </p:spTree>
    <p:extLst>
      <p:ext uri="{BB962C8B-B14F-4D97-AF65-F5344CB8AC3E}">
        <p14:creationId xmlns:p14="http://schemas.microsoft.com/office/powerpoint/2010/main" val="38654594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Rules and actions</a:t>
            </a:r>
          </a:p>
        </p:txBody>
      </p:sp>
      <p:pic>
        <p:nvPicPr>
          <p:cNvPr id="4" name="Content Placeholder 3"/>
          <p:cNvPicPr>
            <a:picLocks noGrp="1" noChangeAspect="1"/>
          </p:cNvPicPr>
          <p:nvPr>
            <p:ph idx="1"/>
          </p:nvPr>
        </p:nvPicPr>
        <p:blipFill>
          <a:blip r:embed="rId2"/>
          <a:stretch>
            <a:fillRect/>
          </a:stretch>
        </p:blipFill>
        <p:spPr>
          <a:xfrm>
            <a:off x="838200" y="2100605"/>
            <a:ext cx="10515600" cy="3801377"/>
          </a:xfrm>
          <a:prstGeom prst="rect">
            <a:avLst/>
          </a:prstGeom>
        </p:spPr>
      </p:pic>
    </p:spTree>
    <p:extLst>
      <p:ext uri="{BB962C8B-B14F-4D97-AF65-F5344CB8AC3E}">
        <p14:creationId xmlns:p14="http://schemas.microsoft.com/office/powerpoint/2010/main" val="34629383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Rules and actions</a:t>
            </a:r>
          </a:p>
        </p:txBody>
      </p:sp>
      <p:pic>
        <p:nvPicPr>
          <p:cNvPr id="5" name="Content Placeholder 4"/>
          <p:cNvPicPr>
            <a:picLocks noGrp="1" noChangeAspect="1"/>
          </p:cNvPicPr>
          <p:nvPr>
            <p:ph idx="1"/>
          </p:nvPr>
        </p:nvPicPr>
        <p:blipFill>
          <a:blip r:embed="rId2"/>
          <a:stretch>
            <a:fillRect/>
          </a:stretch>
        </p:blipFill>
        <p:spPr>
          <a:xfrm>
            <a:off x="2225955" y="1825625"/>
            <a:ext cx="7740090" cy="4351338"/>
          </a:xfrm>
          <a:prstGeom prst="rect">
            <a:avLst/>
          </a:prstGeom>
        </p:spPr>
      </p:pic>
    </p:spTree>
    <p:extLst>
      <p:ext uri="{BB962C8B-B14F-4D97-AF65-F5344CB8AC3E}">
        <p14:creationId xmlns:p14="http://schemas.microsoft.com/office/powerpoint/2010/main" val="23629002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Rules and actions</a:t>
            </a:r>
          </a:p>
        </p:txBody>
      </p:sp>
      <p:pic>
        <p:nvPicPr>
          <p:cNvPr id="4" name="Content Placeholder 3"/>
          <p:cNvPicPr>
            <a:picLocks noGrp="1" noChangeAspect="1"/>
          </p:cNvPicPr>
          <p:nvPr>
            <p:ph idx="1"/>
          </p:nvPr>
        </p:nvPicPr>
        <p:blipFill>
          <a:blip r:embed="rId2"/>
          <a:stretch>
            <a:fillRect/>
          </a:stretch>
        </p:blipFill>
        <p:spPr>
          <a:xfrm>
            <a:off x="2382262" y="1825625"/>
            <a:ext cx="7427476" cy="4351338"/>
          </a:xfrm>
          <a:prstGeom prst="rect">
            <a:avLst/>
          </a:prstGeom>
        </p:spPr>
      </p:pic>
    </p:spTree>
    <p:extLst>
      <p:ext uri="{BB962C8B-B14F-4D97-AF65-F5344CB8AC3E}">
        <p14:creationId xmlns:p14="http://schemas.microsoft.com/office/powerpoint/2010/main" val="34066215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Clinical Guidelines and SNOMED CT</a:t>
            </a:r>
          </a:p>
        </p:txBody>
      </p:sp>
      <p:sp>
        <p:nvSpPr>
          <p:cNvPr id="3" name="Content Placeholder 2"/>
          <p:cNvSpPr>
            <a:spLocks noGrp="1"/>
          </p:cNvSpPr>
          <p:nvPr>
            <p:ph idx="1"/>
          </p:nvPr>
        </p:nvSpPr>
        <p:spPr/>
        <p:txBody>
          <a:bodyPr/>
          <a:lstStyle/>
          <a:p>
            <a:r>
              <a:rPr lang="en-US" dirty="0"/>
              <a:t>Clinical guidelines can be linked to SNOMED CT to enable the automated display of contextually relevant knowledge resources.</a:t>
            </a:r>
          </a:p>
          <a:p>
            <a:pPr lvl="1"/>
            <a:r>
              <a:rPr lang="en-US" dirty="0"/>
              <a:t>A guideline can be linked to a SNOMED CT concept using semantic tags</a:t>
            </a:r>
          </a:p>
          <a:p>
            <a:pPr lvl="1"/>
            <a:r>
              <a:rPr lang="en-US" dirty="0"/>
              <a:t>SNOMED CT concepts an be associated with guidelines using a reference set.</a:t>
            </a:r>
          </a:p>
          <a:p>
            <a:pPr lvl="1"/>
            <a:r>
              <a:rPr lang="en-US" dirty="0"/>
              <a:t>Automated display of a contextually relevant guideline based on the selection of a SNOMED CT concept in a data entry protocol.</a:t>
            </a:r>
          </a:p>
        </p:txBody>
      </p:sp>
      <p:pic>
        <p:nvPicPr>
          <p:cNvPr id="4" name="Picture 3">
            <a:extLst>
              <a:ext uri="{FF2B5EF4-FFF2-40B4-BE49-F238E27FC236}">
                <a16:creationId xmlns:a16="http://schemas.microsoft.com/office/drawing/2014/main" id="{909A14AE-3C9C-4B68-A90D-B1D156F65DF3}"/>
              </a:ext>
            </a:extLst>
          </p:cNvPr>
          <p:cNvPicPr>
            <a:picLocks noChangeAspect="1"/>
          </p:cNvPicPr>
          <p:nvPr/>
        </p:nvPicPr>
        <p:blipFill>
          <a:blip r:embed="rId2"/>
          <a:stretch>
            <a:fillRect/>
          </a:stretch>
        </p:blipFill>
        <p:spPr>
          <a:xfrm>
            <a:off x="1503428" y="4249720"/>
            <a:ext cx="9544787" cy="1714500"/>
          </a:xfrm>
          <a:prstGeom prst="rect">
            <a:avLst/>
          </a:prstGeom>
        </p:spPr>
      </p:pic>
    </p:spTree>
    <p:extLst>
      <p:ext uri="{BB962C8B-B14F-4D97-AF65-F5344CB8AC3E}">
        <p14:creationId xmlns:p14="http://schemas.microsoft.com/office/powerpoint/2010/main" val="8614399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8255"/>
            <a:ext cx="9496719" cy="1325563"/>
          </a:xfrm>
        </p:spPr>
        <p:txBody>
          <a:bodyPr/>
          <a:lstStyle/>
          <a:p>
            <a:r>
              <a:rPr lang="en-US" dirty="0"/>
              <a:t>Smart Tag</a:t>
            </a:r>
          </a:p>
        </p:txBody>
      </p:sp>
      <p:pic>
        <p:nvPicPr>
          <p:cNvPr id="4" name="Content Placeholder 3"/>
          <p:cNvPicPr>
            <a:picLocks noGrp="1" noChangeAspect="1"/>
          </p:cNvPicPr>
          <p:nvPr>
            <p:ph idx="1"/>
          </p:nvPr>
        </p:nvPicPr>
        <p:blipFill>
          <a:blip r:embed="rId2"/>
          <a:stretch>
            <a:fillRect/>
          </a:stretch>
        </p:blipFill>
        <p:spPr>
          <a:xfrm>
            <a:off x="1896080" y="928798"/>
            <a:ext cx="8803341" cy="5342433"/>
          </a:xfrm>
          <a:prstGeom prst="rect">
            <a:avLst/>
          </a:prstGeom>
        </p:spPr>
      </p:pic>
    </p:spTree>
    <p:extLst>
      <p:ext uri="{BB962C8B-B14F-4D97-AF65-F5344CB8AC3E}">
        <p14:creationId xmlns:p14="http://schemas.microsoft.com/office/powerpoint/2010/main" val="27402784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10515600" cy="1325563"/>
          </a:xfrm>
        </p:spPr>
        <p:txBody>
          <a:bodyPr/>
          <a:lstStyle/>
          <a:p>
            <a:r>
              <a:rPr lang="en-US" dirty="0"/>
              <a:t>Reference Set</a:t>
            </a:r>
          </a:p>
        </p:txBody>
      </p:sp>
      <p:pic>
        <p:nvPicPr>
          <p:cNvPr id="4" name="Content Placeholder 3"/>
          <p:cNvPicPr>
            <a:picLocks noGrp="1" noChangeAspect="1"/>
          </p:cNvPicPr>
          <p:nvPr>
            <p:ph idx="1"/>
          </p:nvPr>
        </p:nvPicPr>
        <p:blipFill>
          <a:blip r:embed="rId2"/>
          <a:stretch>
            <a:fillRect/>
          </a:stretch>
        </p:blipFill>
        <p:spPr>
          <a:xfrm>
            <a:off x="523559" y="1022473"/>
            <a:ext cx="11363641" cy="2570444"/>
          </a:xfrm>
          <a:prstGeom prst="rect">
            <a:avLst/>
          </a:prstGeom>
        </p:spPr>
      </p:pic>
      <p:pic>
        <p:nvPicPr>
          <p:cNvPr id="5" name="Picture 4"/>
          <p:cNvPicPr>
            <a:picLocks noChangeAspect="1"/>
          </p:cNvPicPr>
          <p:nvPr/>
        </p:nvPicPr>
        <p:blipFill>
          <a:blip r:embed="rId3"/>
          <a:stretch>
            <a:fillRect/>
          </a:stretch>
        </p:blipFill>
        <p:spPr>
          <a:xfrm>
            <a:off x="1371600" y="3834340"/>
            <a:ext cx="9448800" cy="781050"/>
          </a:xfrm>
          <a:prstGeom prst="rect">
            <a:avLst/>
          </a:prstGeom>
        </p:spPr>
      </p:pic>
      <p:pic>
        <p:nvPicPr>
          <p:cNvPr id="6" name="Picture 5"/>
          <p:cNvPicPr>
            <a:picLocks noChangeAspect="1"/>
          </p:cNvPicPr>
          <p:nvPr/>
        </p:nvPicPr>
        <p:blipFill>
          <a:blip r:embed="rId4"/>
          <a:stretch>
            <a:fillRect/>
          </a:stretch>
        </p:blipFill>
        <p:spPr>
          <a:xfrm>
            <a:off x="1414462" y="4856813"/>
            <a:ext cx="9363075" cy="733425"/>
          </a:xfrm>
          <a:prstGeom prst="rect">
            <a:avLst/>
          </a:prstGeom>
        </p:spPr>
      </p:pic>
    </p:spTree>
    <p:extLst>
      <p:ext uri="{BB962C8B-B14F-4D97-AF65-F5344CB8AC3E}">
        <p14:creationId xmlns:p14="http://schemas.microsoft.com/office/powerpoint/2010/main" val="28633729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4035" y="18255"/>
            <a:ext cx="10515600" cy="1325563"/>
          </a:xfrm>
        </p:spPr>
        <p:txBody>
          <a:bodyPr/>
          <a:lstStyle/>
          <a:p>
            <a:r>
              <a:rPr lang="en-US" dirty="0"/>
              <a:t>Workflow of a patient visit</a:t>
            </a:r>
          </a:p>
        </p:txBody>
      </p:sp>
      <p:pic>
        <p:nvPicPr>
          <p:cNvPr id="4" name="Content Placeholder 3"/>
          <p:cNvPicPr>
            <a:picLocks noGrp="1" noChangeAspect="1"/>
          </p:cNvPicPr>
          <p:nvPr>
            <p:ph idx="1"/>
          </p:nvPr>
        </p:nvPicPr>
        <p:blipFill>
          <a:blip r:embed="rId2"/>
          <a:stretch>
            <a:fillRect/>
          </a:stretch>
        </p:blipFill>
        <p:spPr>
          <a:xfrm>
            <a:off x="1168924" y="1272619"/>
            <a:ext cx="9209987" cy="4904344"/>
          </a:xfrm>
          <a:prstGeom prst="rect">
            <a:avLst/>
          </a:prstGeom>
        </p:spPr>
      </p:pic>
    </p:spTree>
    <p:extLst>
      <p:ext uri="{BB962C8B-B14F-4D97-AF65-F5344CB8AC3E}">
        <p14:creationId xmlns:p14="http://schemas.microsoft.com/office/powerpoint/2010/main" val="17622225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8518" y="18255"/>
            <a:ext cx="10515600" cy="1325563"/>
          </a:xfrm>
        </p:spPr>
        <p:txBody>
          <a:bodyPr/>
          <a:lstStyle/>
          <a:p>
            <a:r>
              <a:rPr lang="en-US" dirty="0"/>
              <a:t>Inference</a:t>
            </a:r>
          </a:p>
        </p:txBody>
      </p:sp>
      <p:pic>
        <p:nvPicPr>
          <p:cNvPr id="4" name="Content Placeholder 3"/>
          <p:cNvPicPr>
            <a:picLocks noGrp="1" noChangeAspect="1"/>
          </p:cNvPicPr>
          <p:nvPr>
            <p:ph idx="1"/>
          </p:nvPr>
        </p:nvPicPr>
        <p:blipFill>
          <a:blip r:embed="rId2"/>
          <a:stretch>
            <a:fillRect/>
          </a:stretch>
        </p:blipFill>
        <p:spPr>
          <a:xfrm>
            <a:off x="2378074" y="961534"/>
            <a:ext cx="7623766" cy="5385111"/>
          </a:xfrm>
          <a:prstGeom prst="rect">
            <a:avLst/>
          </a:prstGeom>
        </p:spPr>
      </p:pic>
    </p:spTree>
    <p:extLst>
      <p:ext uri="{BB962C8B-B14F-4D97-AF65-F5344CB8AC3E}">
        <p14:creationId xmlns:p14="http://schemas.microsoft.com/office/powerpoint/2010/main" val="21447660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Subset</a:t>
            </a:r>
          </a:p>
        </p:txBody>
      </p:sp>
      <p:pic>
        <p:nvPicPr>
          <p:cNvPr id="4" name="Content Placeholder 3"/>
          <p:cNvPicPr>
            <a:picLocks noGrp="1" noChangeAspect="1"/>
          </p:cNvPicPr>
          <p:nvPr>
            <p:ph idx="1"/>
          </p:nvPr>
        </p:nvPicPr>
        <p:blipFill>
          <a:blip r:embed="rId2"/>
          <a:stretch>
            <a:fillRect/>
          </a:stretch>
        </p:blipFill>
        <p:spPr>
          <a:xfrm>
            <a:off x="838200" y="1489006"/>
            <a:ext cx="5287674" cy="3479905"/>
          </a:xfrm>
          <a:prstGeom prst="rect">
            <a:avLst/>
          </a:prstGeom>
        </p:spPr>
      </p:pic>
      <p:pic>
        <p:nvPicPr>
          <p:cNvPr id="5" name="Picture 4"/>
          <p:cNvPicPr>
            <a:picLocks noChangeAspect="1"/>
          </p:cNvPicPr>
          <p:nvPr/>
        </p:nvPicPr>
        <p:blipFill>
          <a:blip r:embed="rId3"/>
          <a:stretch>
            <a:fillRect/>
          </a:stretch>
        </p:blipFill>
        <p:spPr>
          <a:xfrm>
            <a:off x="6802733" y="484415"/>
            <a:ext cx="5073423" cy="1206273"/>
          </a:xfrm>
          <a:prstGeom prst="rect">
            <a:avLst/>
          </a:prstGeom>
        </p:spPr>
      </p:pic>
      <p:pic>
        <p:nvPicPr>
          <p:cNvPr id="6" name="Picture 5"/>
          <p:cNvPicPr>
            <a:picLocks noChangeAspect="1"/>
          </p:cNvPicPr>
          <p:nvPr/>
        </p:nvPicPr>
        <p:blipFill>
          <a:blip r:embed="rId4"/>
          <a:stretch>
            <a:fillRect/>
          </a:stretch>
        </p:blipFill>
        <p:spPr>
          <a:xfrm>
            <a:off x="6546500" y="1954404"/>
            <a:ext cx="5428099" cy="3487354"/>
          </a:xfrm>
          <a:prstGeom prst="rect">
            <a:avLst/>
          </a:prstGeom>
        </p:spPr>
      </p:pic>
    </p:spTree>
    <p:extLst>
      <p:ext uri="{BB962C8B-B14F-4D97-AF65-F5344CB8AC3E}">
        <p14:creationId xmlns:p14="http://schemas.microsoft.com/office/powerpoint/2010/main" val="285808222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Subsumption</a:t>
            </a:r>
            <a:endParaRPr lang="en-US" dirty="0"/>
          </a:p>
        </p:txBody>
      </p:sp>
      <p:pic>
        <p:nvPicPr>
          <p:cNvPr id="4" name="Content Placeholder 3"/>
          <p:cNvPicPr>
            <a:picLocks noGrp="1" noChangeAspect="1"/>
          </p:cNvPicPr>
          <p:nvPr>
            <p:ph idx="1"/>
          </p:nvPr>
        </p:nvPicPr>
        <p:blipFill>
          <a:blip r:embed="rId2"/>
          <a:stretch>
            <a:fillRect/>
          </a:stretch>
        </p:blipFill>
        <p:spPr>
          <a:xfrm>
            <a:off x="838200" y="1761947"/>
            <a:ext cx="5607818" cy="996326"/>
          </a:xfrm>
          <a:prstGeom prst="rect">
            <a:avLst/>
          </a:prstGeom>
        </p:spPr>
      </p:pic>
      <p:pic>
        <p:nvPicPr>
          <p:cNvPr id="5" name="Picture 4"/>
          <p:cNvPicPr>
            <a:picLocks noChangeAspect="1"/>
          </p:cNvPicPr>
          <p:nvPr/>
        </p:nvPicPr>
        <p:blipFill>
          <a:blip r:embed="rId3"/>
          <a:stretch>
            <a:fillRect/>
          </a:stretch>
        </p:blipFill>
        <p:spPr>
          <a:xfrm>
            <a:off x="680881" y="3120170"/>
            <a:ext cx="5415119" cy="1090089"/>
          </a:xfrm>
          <a:prstGeom prst="rect">
            <a:avLst/>
          </a:prstGeom>
        </p:spPr>
      </p:pic>
      <p:pic>
        <p:nvPicPr>
          <p:cNvPr id="6" name="Picture 5"/>
          <p:cNvPicPr>
            <a:picLocks noChangeAspect="1"/>
          </p:cNvPicPr>
          <p:nvPr/>
        </p:nvPicPr>
        <p:blipFill>
          <a:blip r:embed="rId4"/>
          <a:stretch>
            <a:fillRect/>
          </a:stretch>
        </p:blipFill>
        <p:spPr>
          <a:xfrm>
            <a:off x="6682154" y="964641"/>
            <a:ext cx="4671646" cy="4390868"/>
          </a:xfrm>
          <a:prstGeom prst="rect">
            <a:avLst/>
          </a:prstGeom>
        </p:spPr>
      </p:pic>
    </p:spTree>
    <p:extLst>
      <p:ext uri="{BB962C8B-B14F-4D97-AF65-F5344CB8AC3E}">
        <p14:creationId xmlns:p14="http://schemas.microsoft.com/office/powerpoint/2010/main" val="163144825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8263" y="0"/>
            <a:ext cx="10515600" cy="1325563"/>
          </a:xfrm>
        </p:spPr>
        <p:txBody>
          <a:bodyPr/>
          <a:lstStyle/>
          <a:p>
            <a:r>
              <a:rPr lang="en-US" dirty="0"/>
              <a:t>Relationship</a:t>
            </a:r>
          </a:p>
        </p:txBody>
      </p:sp>
      <p:pic>
        <p:nvPicPr>
          <p:cNvPr id="4" name="Content Placeholder 3"/>
          <p:cNvPicPr>
            <a:picLocks noGrp="1" noChangeAspect="1"/>
          </p:cNvPicPr>
          <p:nvPr>
            <p:ph idx="1"/>
          </p:nvPr>
        </p:nvPicPr>
        <p:blipFill>
          <a:blip r:embed="rId2"/>
          <a:stretch>
            <a:fillRect/>
          </a:stretch>
        </p:blipFill>
        <p:spPr>
          <a:xfrm>
            <a:off x="329154" y="1223439"/>
            <a:ext cx="4693417" cy="3315920"/>
          </a:xfrm>
          <a:prstGeom prst="rect">
            <a:avLst/>
          </a:prstGeom>
        </p:spPr>
      </p:pic>
      <p:pic>
        <p:nvPicPr>
          <p:cNvPr id="5" name="Picture 4"/>
          <p:cNvPicPr>
            <a:picLocks noChangeAspect="1"/>
          </p:cNvPicPr>
          <p:nvPr/>
        </p:nvPicPr>
        <p:blipFill>
          <a:blip r:embed="rId3"/>
          <a:stretch>
            <a:fillRect/>
          </a:stretch>
        </p:blipFill>
        <p:spPr>
          <a:xfrm>
            <a:off x="329154" y="4539359"/>
            <a:ext cx="4325816" cy="1521540"/>
          </a:xfrm>
          <a:prstGeom prst="rect">
            <a:avLst/>
          </a:prstGeom>
        </p:spPr>
      </p:pic>
      <p:pic>
        <p:nvPicPr>
          <p:cNvPr id="6" name="Picture 5"/>
          <p:cNvPicPr>
            <a:picLocks noChangeAspect="1"/>
          </p:cNvPicPr>
          <p:nvPr/>
        </p:nvPicPr>
        <p:blipFill>
          <a:blip r:embed="rId4"/>
          <a:stretch>
            <a:fillRect/>
          </a:stretch>
        </p:blipFill>
        <p:spPr>
          <a:xfrm>
            <a:off x="5910440" y="1810588"/>
            <a:ext cx="5993842" cy="5047412"/>
          </a:xfrm>
          <a:prstGeom prst="rect">
            <a:avLst/>
          </a:prstGeom>
        </p:spPr>
      </p:pic>
      <p:pic>
        <p:nvPicPr>
          <p:cNvPr id="3" name="Picture 2">
            <a:extLst>
              <a:ext uri="{FF2B5EF4-FFF2-40B4-BE49-F238E27FC236}">
                <a16:creationId xmlns:a16="http://schemas.microsoft.com/office/drawing/2014/main" id="{3DB53D52-B8AA-4AB4-8FCB-AFE4810CA285}"/>
              </a:ext>
            </a:extLst>
          </p:cNvPr>
          <p:cNvPicPr>
            <a:picLocks noChangeAspect="1"/>
          </p:cNvPicPr>
          <p:nvPr/>
        </p:nvPicPr>
        <p:blipFill>
          <a:blip r:embed="rId5"/>
          <a:stretch>
            <a:fillRect/>
          </a:stretch>
        </p:blipFill>
        <p:spPr>
          <a:xfrm>
            <a:off x="5022571" y="-232168"/>
            <a:ext cx="2400300" cy="2381250"/>
          </a:xfrm>
          <a:prstGeom prst="rect">
            <a:avLst/>
          </a:prstGeom>
        </p:spPr>
      </p:pic>
    </p:spTree>
    <p:extLst>
      <p:ext uri="{BB962C8B-B14F-4D97-AF65-F5344CB8AC3E}">
        <p14:creationId xmlns:p14="http://schemas.microsoft.com/office/powerpoint/2010/main" val="142952957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325563"/>
          </a:xfrm>
        </p:spPr>
        <p:txBody>
          <a:bodyPr/>
          <a:lstStyle/>
          <a:p>
            <a:r>
              <a:rPr lang="en-US" dirty="0"/>
              <a:t>Communication</a:t>
            </a:r>
          </a:p>
        </p:txBody>
      </p:sp>
      <p:pic>
        <p:nvPicPr>
          <p:cNvPr id="4" name="Content Placeholder 3"/>
          <p:cNvPicPr>
            <a:picLocks noGrp="1" noChangeAspect="1"/>
          </p:cNvPicPr>
          <p:nvPr>
            <p:ph idx="1"/>
          </p:nvPr>
        </p:nvPicPr>
        <p:blipFill>
          <a:blip r:embed="rId2"/>
          <a:stretch>
            <a:fillRect/>
          </a:stretch>
        </p:blipFill>
        <p:spPr>
          <a:xfrm>
            <a:off x="675774" y="1093509"/>
            <a:ext cx="10155623" cy="5083454"/>
          </a:xfrm>
          <a:prstGeom prst="rect">
            <a:avLst/>
          </a:prstGeom>
        </p:spPr>
      </p:pic>
    </p:spTree>
    <p:extLst>
      <p:ext uri="{BB962C8B-B14F-4D97-AF65-F5344CB8AC3E}">
        <p14:creationId xmlns:p14="http://schemas.microsoft.com/office/powerpoint/2010/main" val="382199173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35BA74-CA6F-4F97-8D21-176E6AEC9DD1}"/>
              </a:ext>
            </a:extLst>
          </p:cNvPr>
          <p:cNvSpPr>
            <a:spLocks noGrp="1"/>
          </p:cNvSpPr>
          <p:nvPr>
            <p:ph type="title"/>
          </p:nvPr>
        </p:nvSpPr>
        <p:spPr/>
        <p:txBody>
          <a:bodyPr/>
          <a:lstStyle/>
          <a:p>
            <a:r>
              <a:rPr lang="en-US" dirty="0"/>
              <a:t>Reference</a:t>
            </a:r>
          </a:p>
        </p:txBody>
      </p:sp>
      <p:sp>
        <p:nvSpPr>
          <p:cNvPr id="3" name="Content Placeholder 2">
            <a:extLst>
              <a:ext uri="{FF2B5EF4-FFF2-40B4-BE49-F238E27FC236}">
                <a16:creationId xmlns:a16="http://schemas.microsoft.com/office/drawing/2014/main" id="{AFB03D06-63EE-422A-8B47-26DDE74FDED9}"/>
              </a:ext>
            </a:extLst>
          </p:cNvPr>
          <p:cNvSpPr>
            <a:spLocks noGrp="1"/>
          </p:cNvSpPr>
          <p:nvPr>
            <p:ph idx="1"/>
          </p:nvPr>
        </p:nvSpPr>
        <p:spPr/>
        <p:txBody>
          <a:bodyPr/>
          <a:lstStyle/>
          <a:p>
            <a:r>
              <a:rPr lang="en-US" dirty="0"/>
              <a:t>Sutton, R.T., </a:t>
            </a:r>
            <a:r>
              <a:rPr lang="en-US" dirty="0" err="1"/>
              <a:t>Pincock</a:t>
            </a:r>
            <a:r>
              <a:rPr lang="en-US" dirty="0"/>
              <a:t>, D., Baumgart, D.C. </a:t>
            </a:r>
            <a:r>
              <a:rPr lang="en-US" i="1" dirty="0"/>
              <a:t>et al.</a:t>
            </a:r>
            <a:r>
              <a:rPr lang="en-US" dirty="0"/>
              <a:t> An overview of clinical decision support systems: benefits, risks, and strategies for success. </a:t>
            </a:r>
            <a:r>
              <a:rPr lang="en-US" i="1" dirty="0" err="1"/>
              <a:t>npj</a:t>
            </a:r>
            <a:r>
              <a:rPr lang="en-US" i="1" dirty="0"/>
              <a:t> Digit. Med.</a:t>
            </a:r>
            <a:r>
              <a:rPr lang="en-US" dirty="0"/>
              <a:t> </a:t>
            </a:r>
            <a:r>
              <a:rPr lang="en-US" b="1" dirty="0"/>
              <a:t>3</a:t>
            </a:r>
            <a:r>
              <a:rPr lang="en-US" dirty="0"/>
              <a:t>, 17 (2020). https://doi.org/10.1038/s41746-020-0221-y</a:t>
            </a:r>
          </a:p>
        </p:txBody>
      </p:sp>
    </p:spTree>
    <p:extLst>
      <p:ext uri="{BB962C8B-B14F-4D97-AF65-F5344CB8AC3E}">
        <p14:creationId xmlns:p14="http://schemas.microsoft.com/office/powerpoint/2010/main" val="38011254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Pioneer of CDS</a:t>
            </a:r>
          </a:p>
        </p:txBody>
      </p:sp>
      <p:sp>
        <p:nvSpPr>
          <p:cNvPr id="3" name="Content Placeholder 2"/>
          <p:cNvSpPr>
            <a:spLocks noGrp="1"/>
          </p:cNvSpPr>
          <p:nvPr>
            <p:ph idx="1"/>
          </p:nvPr>
        </p:nvSpPr>
        <p:spPr/>
        <p:txBody>
          <a:bodyPr/>
          <a:lstStyle/>
          <a:p>
            <a:r>
              <a:rPr lang="en-US" dirty="0"/>
              <a:t>Dr. Warner was a cardiologist from University of Utah and the first doctor to use computer to facilitate clinical decision making.  </a:t>
            </a:r>
          </a:p>
          <a:p>
            <a:r>
              <a:rPr lang="en-US" dirty="0"/>
              <a:t>He developed a mathematical model to diagnose heart disease. </a:t>
            </a:r>
          </a:p>
        </p:txBody>
      </p:sp>
      <p:pic>
        <p:nvPicPr>
          <p:cNvPr id="4" name="Picture 3"/>
          <p:cNvPicPr>
            <a:picLocks noChangeAspect="1"/>
          </p:cNvPicPr>
          <p:nvPr/>
        </p:nvPicPr>
        <p:blipFill>
          <a:blip r:embed="rId2"/>
          <a:stretch>
            <a:fillRect/>
          </a:stretch>
        </p:blipFill>
        <p:spPr>
          <a:xfrm>
            <a:off x="9907676" y="0"/>
            <a:ext cx="1565170" cy="1884486"/>
          </a:xfrm>
          <a:prstGeom prst="rect">
            <a:avLst/>
          </a:prstGeom>
        </p:spPr>
      </p:pic>
      <p:pic>
        <p:nvPicPr>
          <p:cNvPr id="5" name="Picture 4"/>
          <p:cNvPicPr>
            <a:picLocks noChangeAspect="1"/>
          </p:cNvPicPr>
          <p:nvPr/>
        </p:nvPicPr>
        <p:blipFill>
          <a:blip r:embed="rId3"/>
          <a:stretch>
            <a:fillRect/>
          </a:stretch>
        </p:blipFill>
        <p:spPr>
          <a:xfrm>
            <a:off x="719154" y="3240592"/>
            <a:ext cx="5383351" cy="3265715"/>
          </a:xfrm>
          <a:prstGeom prst="rect">
            <a:avLst/>
          </a:prstGeom>
        </p:spPr>
      </p:pic>
      <p:sp>
        <p:nvSpPr>
          <p:cNvPr id="6" name="TextBox 5"/>
          <p:cNvSpPr txBox="1"/>
          <p:nvPr/>
        </p:nvSpPr>
        <p:spPr>
          <a:xfrm>
            <a:off x="6330462" y="3361174"/>
            <a:ext cx="4983982" cy="2862322"/>
          </a:xfrm>
          <a:prstGeom prst="rect">
            <a:avLst/>
          </a:prstGeom>
          <a:noFill/>
        </p:spPr>
        <p:txBody>
          <a:bodyPr wrap="square" rtlCol="0">
            <a:spAutoFit/>
          </a:bodyPr>
          <a:lstStyle/>
          <a:p>
            <a:r>
              <a:rPr lang="en-US" b="1" dirty="0"/>
              <a:t>Homer R. Warner award</a:t>
            </a:r>
          </a:p>
          <a:p>
            <a:endParaRPr lang="en-US" dirty="0"/>
          </a:p>
          <a:p>
            <a:r>
              <a:rPr lang="en-US" dirty="0"/>
              <a:t>It includes a $1000 prize, and is presented each year at the American Medical Informatics Association (AMIA). It is named for Warner. It is awarded for the paper that best describes approaches to improving computerized information acquisition, knowledge data acquisition and management, and experimental results documenting the value of these approaches.</a:t>
            </a:r>
          </a:p>
        </p:txBody>
      </p:sp>
    </p:spTree>
    <p:extLst>
      <p:ext uri="{BB962C8B-B14F-4D97-AF65-F5344CB8AC3E}">
        <p14:creationId xmlns:p14="http://schemas.microsoft.com/office/powerpoint/2010/main" val="3763103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CDSS</a:t>
            </a:r>
          </a:p>
        </p:txBody>
      </p:sp>
      <p:sp>
        <p:nvSpPr>
          <p:cNvPr id="3" name="Content Placeholder 2"/>
          <p:cNvSpPr>
            <a:spLocks noGrp="1"/>
          </p:cNvSpPr>
          <p:nvPr>
            <p:ph idx="1"/>
          </p:nvPr>
        </p:nvSpPr>
        <p:spPr/>
        <p:txBody>
          <a:bodyPr>
            <a:normAutofit fontScale="92500" lnSpcReduction="10000"/>
          </a:bodyPr>
          <a:lstStyle/>
          <a:p>
            <a:r>
              <a:rPr lang="en-US" dirty="0"/>
              <a:t>CDSS is an application that analyzes data to help healthcare providers make decisions and improve patient care. </a:t>
            </a:r>
          </a:p>
          <a:p>
            <a:r>
              <a:rPr lang="en-US" dirty="0"/>
              <a:t>A CDSS focuses on using knowledge management to get clinical advice based on multiple factors of patient-related data.</a:t>
            </a:r>
          </a:p>
          <a:p>
            <a:r>
              <a:rPr lang="en-US" dirty="0"/>
              <a:t>It enables integrated workflows, provides assistance at the time of care and offer care plan recommendations. </a:t>
            </a:r>
          </a:p>
          <a:p>
            <a:r>
              <a:rPr lang="en-US" dirty="0"/>
              <a:t>The purpose of CDSS is to assist healthcare providers, enabling an analysis of patient data and using that information to aid in formulating a diagnosis.</a:t>
            </a:r>
          </a:p>
          <a:p>
            <a:r>
              <a:rPr lang="en-US" dirty="0"/>
              <a:t>It offers information and insights to clinicians and primary care providers to improve the quality of care</a:t>
            </a:r>
          </a:p>
          <a:p>
            <a:r>
              <a:rPr lang="en-US" dirty="0"/>
              <a:t>It can lower costs and increase efficiency</a:t>
            </a:r>
          </a:p>
        </p:txBody>
      </p:sp>
    </p:spTree>
    <p:extLst>
      <p:ext uri="{BB962C8B-B14F-4D97-AF65-F5344CB8AC3E}">
        <p14:creationId xmlns:p14="http://schemas.microsoft.com/office/powerpoint/2010/main" val="12160936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CDSS usage</a:t>
            </a:r>
          </a:p>
        </p:txBody>
      </p:sp>
      <p:sp>
        <p:nvSpPr>
          <p:cNvPr id="3" name="Content Placeholder 2"/>
          <p:cNvSpPr>
            <a:spLocks noGrp="1"/>
          </p:cNvSpPr>
          <p:nvPr>
            <p:ph idx="1"/>
          </p:nvPr>
        </p:nvSpPr>
        <p:spPr/>
        <p:txBody>
          <a:bodyPr/>
          <a:lstStyle/>
          <a:p>
            <a:r>
              <a:rPr lang="en-US" dirty="0"/>
              <a:t>CDSS can apply machine learning and deep learning methods to examine a patient’s medical history in conjunction with relevant clinical research. </a:t>
            </a:r>
          </a:p>
          <a:p>
            <a:r>
              <a:rPr lang="en-US" dirty="0"/>
              <a:t>The results can be used to predict future events, such as drug interactions, or flag disease symptoms.</a:t>
            </a:r>
          </a:p>
          <a:p>
            <a:r>
              <a:rPr lang="en-US" dirty="0"/>
              <a:t>It offers reminders for preventive care, gives alerts about potential dangerous drug interactions, alerts clinicians to possible redundant testing</a:t>
            </a:r>
          </a:p>
          <a:p>
            <a:r>
              <a:rPr lang="en-US" dirty="0"/>
              <a:t>It can be used to flag patients who were improperly diagnosed or either missed or given the wrong dosage of medication</a:t>
            </a:r>
          </a:p>
        </p:txBody>
      </p:sp>
    </p:spTree>
    <p:extLst>
      <p:ext uri="{BB962C8B-B14F-4D97-AF65-F5344CB8AC3E}">
        <p14:creationId xmlns:p14="http://schemas.microsoft.com/office/powerpoint/2010/main" val="9777471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HITECH Act</a:t>
            </a:r>
          </a:p>
        </p:txBody>
      </p:sp>
      <p:sp>
        <p:nvSpPr>
          <p:cNvPr id="3" name="Content Placeholder 2"/>
          <p:cNvSpPr>
            <a:spLocks noGrp="1"/>
          </p:cNvSpPr>
          <p:nvPr>
            <p:ph idx="1"/>
          </p:nvPr>
        </p:nvSpPr>
        <p:spPr/>
        <p:txBody>
          <a:bodyPr/>
          <a:lstStyle/>
          <a:p>
            <a:r>
              <a:rPr lang="en-US" dirty="0"/>
              <a:t>Health Information Technology for Economic and Clinical Health Act (HITECH Act) stipulates that providers had to demonstrate the meaningful use of health IT by 2015 or face a reduction in Medicare reimbursements the following year.</a:t>
            </a:r>
          </a:p>
          <a:p>
            <a:r>
              <a:rPr lang="en-US" dirty="0"/>
              <a:t>Under meaningful use, providers must implement one clinical decision support rule, including diagnostic test ordering and the ability to track compliance with that rule. </a:t>
            </a:r>
          </a:p>
        </p:txBody>
      </p:sp>
    </p:spTree>
    <p:extLst>
      <p:ext uri="{BB962C8B-B14F-4D97-AF65-F5344CB8AC3E}">
        <p14:creationId xmlns:p14="http://schemas.microsoft.com/office/powerpoint/2010/main" val="567629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Meaningful Use: 13 Core Objectives</a:t>
            </a:r>
          </a:p>
        </p:txBody>
      </p:sp>
      <p:sp>
        <p:nvSpPr>
          <p:cNvPr id="3" name="Content Placeholder 2"/>
          <p:cNvSpPr>
            <a:spLocks noGrp="1"/>
          </p:cNvSpPr>
          <p:nvPr>
            <p:ph idx="1"/>
          </p:nvPr>
        </p:nvSpPr>
        <p:spPr/>
        <p:txBody>
          <a:bodyPr>
            <a:normAutofit fontScale="62500" lnSpcReduction="20000"/>
          </a:bodyPr>
          <a:lstStyle/>
          <a:p>
            <a:pPr marL="457200" indent="-457200">
              <a:buFont typeface="+mj-lt"/>
              <a:buAutoNum type="arabicPeriod"/>
            </a:pPr>
            <a:r>
              <a:rPr lang="en-US" dirty="0">
                <a:solidFill>
                  <a:srgbClr val="C00000"/>
                </a:solidFill>
              </a:rPr>
              <a:t>Computerized provider order entry (CPOE)</a:t>
            </a:r>
          </a:p>
          <a:p>
            <a:pPr marL="457200" indent="-457200">
              <a:buFont typeface="+mj-lt"/>
              <a:buAutoNum type="arabicPeriod"/>
            </a:pPr>
            <a:r>
              <a:rPr lang="en-US" dirty="0"/>
              <a:t>Drug-drug and drug-allergy checks</a:t>
            </a:r>
          </a:p>
          <a:p>
            <a:pPr marL="457200" indent="-457200">
              <a:buFont typeface="+mj-lt"/>
              <a:buAutoNum type="arabicPeriod"/>
            </a:pPr>
            <a:r>
              <a:rPr lang="en-US" dirty="0"/>
              <a:t>Maintain an up-to-date problem list of current and active diagnoses</a:t>
            </a:r>
          </a:p>
          <a:p>
            <a:pPr marL="457200" indent="-457200">
              <a:buFont typeface="+mj-lt"/>
              <a:buAutoNum type="arabicPeriod"/>
            </a:pPr>
            <a:r>
              <a:rPr lang="en-US" dirty="0">
                <a:solidFill>
                  <a:srgbClr val="C00000"/>
                </a:solidFill>
              </a:rPr>
              <a:t>E-Prescribing (</a:t>
            </a:r>
            <a:r>
              <a:rPr lang="en-US" dirty="0" err="1">
                <a:solidFill>
                  <a:srgbClr val="C00000"/>
                </a:solidFill>
              </a:rPr>
              <a:t>eRx</a:t>
            </a:r>
            <a:r>
              <a:rPr lang="en-US" dirty="0">
                <a:solidFill>
                  <a:srgbClr val="C00000"/>
                </a:solidFill>
              </a:rPr>
              <a:t>)</a:t>
            </a:r>
          </a:p>
          <a:p>
            <a:pPr marL="457200" indent="-457200">
              <a:buFont typeface="+mj-lt"/>
              <a:buAutoNum type="arabicPeriod"/>
            </a:pPr>
            <a:r>
              <a:rPr lang="en-US" dirty="0"/>
              <a:t>Maintain active medication list</a:t>
            </a:r>
          </a:p>
          <a:p>
            <a:pPr marL="457200" indent="-457200">
              <a:buFont typeface="+mj-lt"/>
              <a:buAutoNum type="arabicPeriod"/>
            </a:pPr>
            <a:r>
              <a:rPr lang="en-US" dirty="0"/>
              <a:t>Maintain active medication allergy list</a:t>
            </a:r>
          </a:p>
          <a:p>
            <a:pPr marL="457200" indent="-457200">
              <a:buFont typeface="+mj-lt"/>
              <a:buAutoNum type="arabicPeriod"/>
            </a:pPr>
            <a:r>
              <a:rPr lang="en-US" dirty="0"/>
              <a:t>Record demographics</a:t>
            </a:r>
          </a:p>
          <a:p>
            <a:pPr marL="457200" indent="-457200">
              <a:buFont typeface="+mj-lt"/>
              <a:buAutoNum type="arabicPeriod"/>
            </a:pPr>
            <a:r>
              <a:rPr lang="en-US" dirty="0"/>
              <a:t>Record and chart changes in vital signs</a:t>
            </a:r>
          </a:p>
          <a:p>
            <a:pPr marL="457200" indent="-457200">
              <a:buFont typeface="+mj-lt"/>
              <a:buAutoNum type="arabicPeriod"/>
            </a:pPr>
            <a:r>
              <a:rPr lang="en-US" dirty="0"/>
              <a:t>Record smoking status for patients 13 years or older</a:t>
            </a:r>
          </a:p>
          <a:p>
            <a:pPr marL="457200" indent="-457200">
              <a:buFont typeface="+mj-lt"/>
              <a:buAutoNum type="arabicPeriod"/>
            </a:pPr>
            <a:r>
              <a:rPr lang="en-US" dirty="0">
                <a:solidFill>
                  <a:srgbClr val="C00000"/>
                </a:solidFill>
              </a:rPr>
              <a:t>Implement clinical decision support</a:t>
            </a:r>
          </a:p>
          <a:p>
            <a:pPr marL="457200" indent="-457200">
              <a:buFont typeface="+mj-lt"/>
              <a:buAutoNum type="arabicPeriod"/>
            </a:pPr>
            <a:r>
              <a:rPr lang="en-US" dirty="0"/>
              <a:t>Provide patients with the ability to view, download, or transmit their health information online</a:t>
            </a:r>
          </a:p>
          <a:p>
            <a:pPr marL="457200" indent="-457200">
              <a:buFont typeface="+mj-lt"/>
              <a:buAutoNum type="arabicPeriod"/>
            </a:pPr>
            <a:r>
              <a:rPr lang="en-US" dirty="0"/>
              <a:t>Provide clinical summaries for patients for each office visit</a:t>
            </a:r>
          </a:p>
          <a:p>
            <a:pPr marL="457200" indent="-457200">
              <a:buFont typeface="+mj-lt"/>
              <a:buAutoNum type="arabicPeriod"/>
            </a:pPr>
            <a:r>
              <a:rPr lang="en-US" dirty="0"/>
              <a:t>Protect electronic health information </a:t>
            </a:r>
          </a:p>
        </p:txBody>
      </p:sp>
    </p:spTree>
    <p:extLst>
      <p:ext uri="{BB962C8B-B14F-4D97-AF65-F5344CB8AC3E}">
        <p14:creationId xmlns:p14="http://schemas.microsoft.com/office/powerpoint/2010/main" val="35385379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CDSS: Knowledge-based or not</a:t>
            </a:r>
          </a:p>
        </p:txBody>
      </p:sp>
      <p:sp>
        <p:nvSpPr>
          <p:cNvPr id="3" name="Content Placeholder 2"/>
          <p:cNvSpPr>
            <a:spLocks noGrp="1"/>
          </p:cNvSpPr>
          <p:nvPr>
            <p:ph idx="1"/>
          </p:nvPr>
        </p:nvSpPr>
        <p:spPr>
          <a:xfrm>
            <a:off x="286109" y="1690688"/>
            <a:ext cx="6028426" cy="4351338"/>
          </a:xfrm>
        </p:spPr>
        <p:txBody>
          <a:bodyPr>
            <a:normAutofit/>
          </a:bodyPr>
          <a:lstStyle/>
          <a:p>
            <a:r>
              <a:rPr lang="en-US" dirty="0"/>
              <a:t>There are two main types of CDSS</a:t>
            </a:r>
          </a:p>
          <a:p>
            <a:pPr lvl="1"/>
            <a:r>
              <a:rPr lang="en-US" dirty="0"/>
              <a:t>Knowledge based (expert system): applies rules to patient data using an inference engine and displays the results. Most of the rules are if-then rules. Example:</a:t>
            </a:r>
          </a:p>
          <a:p>
            <a:pPr lvl="2"/>
            <a:r>
              <a:rPr lang="en-US" dirty="0"/>
              <a:t>If drug A is taken and drug B is prescribed, then an alert should be issued.</a:t>
            </a:r>
          </a:p>
          <a:p>
            <a:pPr lvl="1"/>
            <a:r>
              <a:rPr lang="en-US" dirty="0"/>
              <a:t>Non-Knowledge based system:</a:t>
            </a:r>
          </a:p>
          <a:p>
            <a:pPr lvl="2"/>
            <a:r>
              <a:rPr lang="en-US" dirty="0"/>
              <a:t>ML/DL/AI</a:t>
            </a:r>
          </a:p>
          <a:p>
            <a:pPr lvl="2"/>
            <a:r>
              <a:rPr lang="en-US" dirty="0"/>
              <a:t>Data and algorithm driven</a:t>
            </a:r>
          </a:p>
        </p:txBody>
      </p:sp>
      <p:pic>
        <p:nvPicPr>
          <p:cNvPr id="4" name="Picture 3">
            <a:extLst>
              <a:ext uri="{FF2B5EF4-FFF2-40B4-BE49-F238E27FC236}">
                <a16:creationId xmlns:a16="http://schemas.microsoft.com/office/drawing/2014/main" id="{7ECCCBE9-C654-4D73-869F-140F749F344F}"/>
              </a:ext>
            </a:extLst>
          </p:cNvPr>
          <p:cNvPicPr>
            <a:picLocks noChangeAspect="1"/>
          </p:cNvPicPr>
          <p:nvPr/>
        </p:nvPicPr>
        <p:blipFill>
          <a:blip r:embed="rId2"/>
          <a:stretch>
            <a:fillRect/>
          </a:stretch>
        </p:blipFill>
        <p:spPr>
          <a:xfrm>
            <a:off x="6568816" y="1269324"/>
            <a:ext cx="5276889" cy="4514883"/>
          </a:xfrm>
          <a:prstGeom prst="rect">
            <a:avLst/>
          </a:prstGeom>
        </p:spPr>
      </p:pic>
      <p:sp>
        <p:nvSpPr>
          <p:cNvPr id="5" name="Rectangle 4">
            <a:extLst>
              <a:ext uri="{FF2B5EF4-FFF2-40B4-BE49-F238E27FC236}">
                <a16:creationId xmlns:a16="http://schemas.microsoft.com/office/drawing/2014/main" id="{973E483F-DC81-41D6-A389-AAD902A860D8}"/>
              </a:ext>
            </a:extLst>
          </p:cNvPr>
          <p:cNvSpPr/>
          <p:nvPr/>
        </p:nvSpPr>
        <p:spPr>
          <a:xfrm>
            <a:off x="4670359" y="6123543"/>
            <a:ext cx="5186163" cy="369332"/>
          </a:xfrm>
          <a:prstGeom prst="rect">
            <a:avLst/>
          </a:prstGeom>
        </p:spPr>
        <p:txBody>
          <a:bodyPr wrap="none">
            <a:spAutoFit/>
          </a:bodyPr>
          <a:lstStyle/>
          <a:p>
            <a:r>
              <a:rPr lang="en-US" dirty="0"/>
              <a:t>https://www.nature.com/articles/s41746-020-0221-y</a:t>
            </a:r>
          </a:p>
        </p:txBody>
      </p:sp>
    </p:spTree>
    <p:extLst>
      <p:ext uri="{BB962C8B-B14F-4D97-AF65-F5344CB8AC3E}">
        <p14:creationId xmlns:p14="http://schemas.microsoft.com/office/powerpoint/2010/main" val="28743937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MPROD_NEXTUNIQUEID" val="10013"/>
  <p:tag name="MMPROD_UIDATA" val="&lt;database version=&quot;11.0&quot;&gt;&lt;object type=&quot;1&quot; unique_id=&quot;10001&quot;&gt;&lt;object type=&quot;2&quot; unique_id=&quot;234630&quot;&gt;&lt;object type=&quot;3&quot; unique_id=&quot;234631&quot;&gt;&lt;property id=&quot;20148&quot; value=&quot;5&quot;/&gt;&lt;property id=&quot;20300&quot; value=&quot;Slide 1 - &amp;quot;Clinical Decision Support System (CDSS)&amp;quot;&quot;/&gt;&lt;property id=&quot;20307&quot; value=&quot;256&quot;/&gt;&lt;/object&gt;&lt;object type=&quot;3&quot; unique_id=&quot;234632&quot;&gt;&lt;property id=&quot;20148&quot; value=&quot;5&quot;/&gt;&lt;property id=&quot;20300&quot; value=&quot;Slide 4 - &amp;quot;CDSS&amp;quot;&quot;/&gt;&lt;property id=&quot;20307&quot; value=&quot;257&quot;/&gt;&lt;/object&gt;&lt;object type=&quot;3&quot; unique_id=&quot;234633&quot;&gt;&lt;property id=&quot;20148&quot; value=&quot;5&quot;/&gt;&lt;property id=&quot;20300&quot; value=&quot;Slide 5 - &amp;quot;CDSS usage&amp;quot;&quot;/&gt;&lt;property id=&quot;20307&quot; value=&quot;258&quot;/&gt;&lt;/object&gt;&lt;object type=&quot;3&quot; unique_id=&quot;234689&quot;&gt;&lt;property id=&quot;20148&quot; value=&quot;5&quot;/&gt;&lt;property id=&quot;20300&quot; value=&quot;Slide 6 - &amp;quot;HITECH Act&amp;quot;&quot;/&gt;&lt;property id=&quot;20307&quot; value=&quot;259&quot;/&gt;&lt;/object&gt;&lt;object type=&quot;3&quot; unique_id=&quot;234690&quot;&gt;&lt;property id=&quot;20148&quot; value=&quot;5&quot;/&gt;&lt;property id=&quot;20300&quot; value=&quot;Slide 11 - &amp;quot;CDSS: Knowledge-based or not&amp;quot;&quot;/&gt;&lt;property id=&quot;20307&quot; value=&quot;260&quot;/&gt;&lt;/object&gt;&lt;object type=&quot;3&quot; unique_id=&quot;234691&quot;&gt;&lt;property id=&quot;20148&quot; value=&quot;5&quot;/&gt;&lt;property id=&quot;20300&quot; value=&quot;Slide 13 - &amp;quot;CDSS: Knowledge-based or not&amp;quot;&quot;/&gt;&lt;property id=&quot;20307&quot; value=&quot;261&quot;/&gt;&lt;/object&gt;&lt;object type=&quot;3&quot; unique_id=&quot;234692&quot;&gt;&lt;property id=&quot;20148&quot; value=&quot;5&quot;/&gt;&lt;property id=&quot;20300&quot; value=&quot;Slide 25 - &amp;quot;CPOE&amp;quot;&quot;/&gt;&lt;property id=&quot;20307&quot; value=&quot;262&quot;/&gt;&lt;/object&gt;&lt;object type=&quot;3&quot; unique_id=&quot;234693&quot;&gt;&lt;property id=&quot;20148&quot; value=&quot;5&quot;/&gt;&lt;property id=&quot;20300&quot; value=&quot;Slide 26 - &amp;quot;CPOE&amp;quot;&quot;/&gt;&lt;property id=&quot;20307&quot; value=&quot;263&quot;/&gt;&lt;/object&gt;&lt;object type=&quot;3&quot; unique_id=&quot;234694&quot;&gt;&lt;property id=&quot;20148&quot; value=&quot;5&quot;/&gt;&lt;property id=&quot;20300&quot; value=&quot;Slide 27 - &amp;quot;CPOE features&amp;quot;&quot;/&gt;&lt;property id=&quot;20307&quot; value=&quot;264&quot;/&gt;&lt;/object&gt;&lt;object type=&quot;3&quot; unique_id=&quot;234827&quot;&gt;&lt;property id=&quot;20148&quot; value=&quot;5&quot;/&gt;&lt;property id=&quot;20300&quot; value=&quot;Slide 28 - &amp;quot;Workflow of a patient visit&amp;quot;&quot;/&gt;&lt;property id=&quot;20307&quot; value=&quot;265&quot;/&gt;&lt;/object&gt;&lt;object type=&quot;3&quot; unique_id=&quot;234900&quot;&gt;&lt;property id=&quot;20148&quot; value=&quot;5&quot;/&gt;&lt;property id=&quot;20300&quot; value=&quot;Slide 12 - &amp;quot;Knowledge based systems&amp;quot;&quot;/&gt;&lt;property id=&quot;20307&quot; value=&quot;266&quot;/&gt;&lt;/object&gt;&lt;object type=&quot;3&quot; unique_id=&quot;235079&quot;&gt;&lt;property id=&quot;20148&quot; value=&quot;5&quot;/&gt;&lt;property id=&quot;20300&quot; value=&quot;Slide 15 - &amp;quot;Alerts and reminders&amp;quot;&quot;/&gt;&lt;property id=&quot;20307&quot; value=&quot;267&quot;/&gt;&lt;/object&gt;&lt;object type=&quot;3&quot; unique_id=&quot;235208&quot;&gt;&lt;property id=&quot;20148&quot; value=&quot;5&quot;/&gt;&lt;property id=&quot;20300&quot; value=&quot;Slide 2 - &amp;quot;What is Clinical Decision Support (CDS)?&amp;quot;&quot;/&gt;&lt;property id=&quot;20307&quot; value=&quot;269&quot;/&gt;&lt;/object&gt;&lt;object type=&quot;3&quot; unique_id=&quot;235209&quot;&gt;&lt;property id=&quot;20148&quot; value=&quot;5&quot;/&gt;&lt;property id=&quot;20300&quot; value=&quot;Slide 3 - &amp;quot;The Components of CDS&amp;quot;&quot;/&gt;&lt;property id=&quot;20307&quot; value=&quot;270&quot;/&gt;&lt;/object&gt;&lt;object type=&quot;3&quot; unique_id=&quot;235210&quot;&gt;&lt;property id=&quot;20148&quot; value=&quot;5&quot;/&gt;&lt;property id=&quot;20300&quot; value=&quot;Slide 16 - &amp;quot;alert&amp;quot;&quot;/&gt;&lt;property id=&quot;20307&quot; value=&quot;271&quot;/&gt;&lt;/object&gt;&lt;object type=&quot;3&quot; unique_id=&quot;235337&quot;&gt;&lt;property id=&quot;20148&quot; value=&quot;5&quot;/&gt;&lt;property id=&quot;20300&quot; value=&quot;Slide 20 - &amp;quot;order&amp;quot;&quot;/&gt;&lt;property id=&quot;20307&quot; value=&quot;272&quot;/&gt;&lt;/object&gt;&lt;object type=&quot;3&quot; unique_id=&quot;235338&quot;&gt;&lt;property id=&quot;20148&quot; value=&quot;5&quot;/&gt;&lt;property id=&quot;20300&quot; value=&quot;Slide 14 - &amp;quot;Types of CDS &amp;quot;&quot;/&gt;&lt;property id=&quot;20307&quot; value=&quot;273&quot;/&gt;&lt;/object&gt;&lt;object type=&quot;3&quot; unique_id=&quot;235339&quot;&gt;&lt;property id=&quot;20148&quot; value=&quot;5&quot;/&gt;&lt;property id=&quot;20300&quot; value=&quot;Slide 21 - &amp;quot;CDS is a Strategic Tool&amp;quot;&quot;/&gt;&lt;property id=&quot;20307&quot; value=&quot;274&quot;/&gt;&lt;/object&gt;&lt;object type=&quot;3&quot; unique_id=&quot;235340&quot;&gt;&lt;property id=&quot;20148&quot; value=&quot;5&quot;/&gt;&lt;property id=&quot;20300&quot; value=&quot;Slide 22 - &amp;quot;Examples of The Value of CDS&amp;quot;&quot;/&gt;&lt;property id=&quot;20307&quot; value=&quot;275&quot;/&gt;&lt;/object&gt;&lt;object type=&quot;3&quot; unique_id=&quot;235449&quot;&gt;&lt;property id=&quot;20148&quot; value=&quot;5&quot;/&gt;&lt;property id=&quot;20300&quot; value=&quot;Slide 23 - &amp;quot;CDSS components&amp;quot;&quot;/&gt;&lt;property id=&quot;20307&quot; value=&quot;276&quot;/&gt;&lt;/object&gt;&lt;object type=&quot;3&quot; unique_id=&quot;235604&quot;&gt;&lt;property id=&quot;20148&quot; value=&quot;5&quot;/&gt;&lt;property id=&quot;20300&quot; value=&quot;Slide 7 - &amp;quot;Meaningful Use: 13 Core Objectives&amp;quot;&quot;/&gt;&lt;property id=&quot;20307&quot; value=&quot;278&quot;/&gt;&lt;/object&gt;&lt;object type=&quot;3&quot; unique_id=&quot;235605&quot;&gt;&lt;property id=&quot;20148&quot; value=&quot;5&quot;/&gt;&lt;property id=&quot;20300&quot; value=&quot;Slide 8&quot;/&gt;&lt;property id=&quot;20307&quot; value=&quot;279&quot;/&gt;&lt;/object&gt;&lt;object type=&quot;3&quot; unique_id=&quot;235606&quot;&gt;&lt;property id=&quot;20148&quot; value=&quot;5&quot;/&gt;&lt;property id=&quot;20300&quot; value=&quot;Slide 9&quot;/&gt;&lt;property id=&quot;20307&quot; value=&quot;280&quot;/&gt;&lt;/object&gt;&lt;object type=&quot;3&quot; unique_id=&quot;235607&quot;&gt;&lt;property id=&quot;20148&quot; value=&quot;5&quot;/&gt;&lt;property id=&quot;20300&quot; value=&quot;Slide 10&quot;/&gt;&lt;property id=&quot;20307&quot; value=&quot;281&quot;/&gt;&lt;/object&gt;&lt;object type=&quot;3&quot; unique_id=&quot;235608&quot;&gt;&lt;property id=&quot;20148&quot; value=&quot;5&quot;/&gt;&lt;property id=&quot;20300&quot; value=&quot;Slide 24 - &amp;quot;Benefits&amp;quot;&quot;/&gt;&lt;property id=&quot;20307&quot; value=&quot;277&quot;/&gt;&lt;/object&gt;&lt;object type=&quot;3&quot; unique_id=&quot;235960&quot;&gt;&lt;property id=&quot;20148&quot; value=&quot;5&quot;/&gt;&lt;property id=&quot;20300&quot; value=&quot;Slide 17 - &amp;quot;Response to abnormal lab results&amp;quot;&quot;/&gt;&lt;property id=&quot;20307&quot; value=&quot;282&quot;/&gt;&lt;/object&gt;&lt;object type=&quot;3&quot; unique_id=&quot;236073&quot;&gt;&lt;property id=&quot;20148&quot; value=&quot;5&quot;/&gt;&lt;property id=&quot;20300&quot; value=&quot;Slide 18 - &amp;quot;Drug prescription critique &amp;quot;&quot;/&gt;&lt;property id=&quot;20307&quot; value=&quot;283&quot;/&gt;&lt;/object&gt;&lt;object type=&quot;3&quot; unique_id=&quot;236074&quot;&gt;&lt;property id=&quot;20148&quot; value=&quot;5&quot;/&gt;&lt;property id=&quot;20300&quot; value=&quot;Slide 19 - &amp;quot;Appropriate test ordering&amp;quot;&quot;/&gt;&lt;property id=&quot;20307&quot; value=&quot;284&quot;/&gt;&lt;/object&gt;&lt;object type=&quot;3&quot; unique_id=&quot;236195&quot;&gt;&lt;property id=&quot;20148&quot; value=&quot;5&quot;/&gt;&lt;property id=&quot;20300&quot; value=&quot;Slide 29 - &amp;quot;Multipatient tracking system&amp;quot;&quot;/&gt;&lt;property id=&quot;20307&quot; value=&quot;285&quot;/&gt;&lt;/object&gt;&lt;object type=&quot;3&quot; unique_id=&quot;236196&quot;&gt;&lt;property id=&quot;20148&quot; value=&quot;5&quot;/&gt;&lt;property id=&quot;20300&quot; value=&quot;Slide 30 - &amp;quot;Easy access to Information&amp;quot;&quot;/&gt;&lt;property id=&quot;20307&quot; value=&quot;286&quot;/&gt;&lt;/object&gt;&lt;object type=&quot;3&quot; unique_id=&quot;236485&quot;&gt;&lt;property id=&quot;20148&quot; value=&quot;5&quot;/&gt;&lt;property id=&quot;20300&quot; value=&quot;Slide 31 - &amp;quot;Use Cases – Industry Vendors&amp;quot;&quot;/&gt;&lt;property id=&quot;20307&quot; value=&quot;287&quot;/&gt;&lt;/object&gt;&lt;object type=&quot;3&quot; unique_id=&quot;236816&quot;&gt;&lt;property id=&quot;20148&quot; value=&quot;5&quot;/&gt;&lt;property id=&quot;20300&quot; value=&quot;Slide 32 - &amp;quot;Use Cases&amp;quot;&quot;/&gt;&lt;property id=&quot;20307&quot; value=&quot;288&quot;/&gt;&lt;/object&gt;&lt;object type=&quot;3&quot; unique_id=&quot;236817&quot;&gt;&lt;property id=&quot;20148&quot; value=&quot;5&quot;/&gt;&lt;property id=&quot;20300&quot; value=&quot;Slide 33&quot;/&gt;&lt;property id=&quot;20307&quot; value=&quot;289&quot;/&gt;&lt;/object&gt;&lt;object type=&quot;3&quot; unique_id=&quot;236818&quot;&gt;&lt;property id=&quot;20148&quot; value=&quot;5&quot;/&gt;&lt;property id=&quot;20300&quot; value=&quot;Slide 34&quot;/&gt;&lt;property id=&quot;20307&quot; value=&quot;290&quot;/&gt;&lt;/object&gt;&lt;object type=&quot;3&quot; unique_id=&quot;236819&quot;&gt;&lt;property id=&quot;20148&quot; value=&quot;5&quot;/&gt;&lt;property id=&quot;20300&quot; value=&quot;Slide 35&quot;/&gt;&lt;property id=&quot;20307&quot; value=&quot;291&quot;/&gt;&lt;/object&gt;&lt;object type=&quot;3&quot; unique_id=&quot;236820&quot;&gt;&lt;property id=&quot;20148&quot; value=&quot;5&quot;/&gt;&lt;property id=&quot;20300&quot; value=&quot;Slide 36&quot;/&gt;&lt;property id=&quot;20307&quot; value=&quot;292&quot;/&gt;&lt;/object&gt;&lt;object type=&quot;3&quot; unique_id=&quot;236821&quot;&gt;&lt;property id=&quot;20148&quot; value=&quot;5&quot;/&gt;&lt;property id=&quot;20300&quot; value=&quot;Slide 37&quot;/&gt;&lt;property id=&quot;20307&quot; value=&quot;293&quot;/&gt;&lt;/object&gt;&lt;object type=&quot;3&quot; unique_id=&quot;236862&quot;&gt;&lt;property id=&quot;20148&quot; value=&quot;5&quot;/&gt;&lt;property id=&quot;20300&quot; value=&quot;Slide 39 - &amp;quot;SNOMED CT for Clinical Decision Support&amp;quot;&quot;/&gt;&lt;property id=&quot;20307&quot; value=&quot;294&quot;/&gt;&lt;/object&gt;&lt;object type=&quot;3&quot; unique_id=&quot;237023&quot;&gt;&lt;property id=&quot;20148&quot; value=&quot;5&quot;/&gt;&lt;property id=&quot;20300&quot; value=&quot;Slide 38 - &amp;quot;SNOMED CT for Clinical Decision&amp;quot;&quot;/&gt;&lt;property id=&quot;20307&quot; value=&quot;295&quot;/&gt;&lt;/object&gt;&lt;object type=&quot;3&quot; unique_id=&quot;237311&quot;&gt;&lt;property id=&quot;20148&quot; value=&quot;5&quot;/&gt;&lt;property id=&quot;20300&quot; value=&quot;Slide 40 - &amp;quot;Two CDS&amp;quot;&quot;/&gt;&lt;property id=&quot;20307&quot; value=&quot;296&quot;/&gt;&lt;/object&gt;&lt;object type=&quot;3&quot; unique_id=&quot;237312&quot;&gt;&lt;property id=&quot;20148&quot; value=&quot;5&quot;/&gt;&lt;property id=&quot;20300&quot; value=&quot;Slide 41 - &amp;quot;CDSS&amp;quot;&quot;/&gt;&lt;property id=&quot;20307&quot; value=&quot;297&quot;/&gt;&lt;/object&gt;&lt;object type=&quot;3&quot; unique_id=&quot;237313&quot;&gt;&lt;property id=&quot;20148&quot; value=&quot;5&quot;/&gt;&lt;property id=&quot;20300&quot; value=&quot;Slide 42 - &amp;quot;Pioneer of CDS&amp;quot;&quot;/&gt;&lt;property id=&quot;20307&quot; value=&quot;298&quot;/&gt;&lt;/object&gt;&lt;object type=&quot;3&quot; unique_id=&quot;237754&quot;&gt;&lt;property id=&quot;20148&quot; value=&quot;5&quot;/&gt;&lt;property id=&quot;20300&quot; value=&quot;Slide 43 - &amp;quot;Five rights&amp;quot;&quot;/&gt;&lt;property id=&quot;20307&quot; value=&quot;299&quot;/&gt;&lt;/object&gt;&lt;object type=&quot;3&quot; unique_id=&quot;237755&quot;&gt;&lt;property id=&quot;20148&quot; value=&quot;5&quot;/&gt;&lt;property id=&quot;20300&quot; value=&quot;Slide 75&quot;/&gt;&lt;property id=&quot;20307&quot; value=&quot;300&quot;/&gt;&lt;/object&gt;&lt;object type=&quot;3&quot; unique_id=&quot;237940&quot;&gt;&lt;property id=&quot;20148&quot; value=&quot;5&quot;/&gt;&lt;property id=&quot;20300&quot; value=&quot;Slide 48 - &amp;quot;Flow Sheets&amp;quot;&quot;/&gt;&lt;property id=&quot;20307&quot; value=&quot;302&quot;/&gt;&lt;/object&gt;&lt;object type=&quot;3&quot; unique_id=&quot;237941&quot;&gt;&lt;property id=&quot;20148&quot; value=&quot;5&quot;/&gt;&lt;property id=&quot;20300&quot; value=&quot;Slide 44 - &amp;quot;EMR&amp;quot;&quot;/&gt;&lt;property id=&quot;20307&quot; value=&quot;301&quot;/&gt;&lt;/object&gt;&lt;object type=&quot;3&quot; unique_id=&quot;238182&quot;&gt;&lt;property id=&quot;20148&quot; value=&quot;5&quot;/&gt;&lt;property id=&quot;20300&quot; value=&quot;Slide 46 - &amp;quot;Order Sets&amp;quot;&quot;/&gt;&lt;property id=&quot;20307&quot; value=&quot;304&quot;/&gt;&lt;/object&gt;&lt;object type=&quot;3&quot; unique_id=&quot;238183&quot;&gt;&lt;property id=&quot;20148&quot; value=&quot;5&quot;/&gt;&lt;property id=&quot;20300&quot; value=&quot;Slide 47&quot;/&gt;&lt;property id=&quot;20307&quot; value=&quot;305&quot;/&gt;&lt;/object&gt;&lt;object type=&quot;3&quot; unique_id=&quot;238184&quot;&gt;&lt;property id=&quot;20148&quot; value=&quot;5&quot;/&gt;&lt;property id=&quot;20300&quot; value=&quot;Slide 45 - &amp;quot;EMR&amp;quot;&quot;/&gt;&lt;property id=&quot;20307&quot; value=&quot;303&quot;/&gt;&lt;/object&gt;&lt;object type=&quot;3&quot; unique_id=&quot;238931&quot;&gt;&lt;property id=&quot;20148&quot; value=&quot;5&quot;/&gt;&lt;property id=&quot;20300&quot; value=&quot;Slide 49 - &amp;quot;Dashboard&amp;quot;&quot;/&gt;&lt;property id=&quot;20307&quot; value=&quot;306&quot;/&gt;&lt;/object&gt;&lt;object type=&quot;3&quot; unique_id=&quot;238932&quot;&gt;&lt;property id=&quot;20148&quot; value=&quot;5&quot;/&gt;&lt;property id=&quot;20300&quot; value=&quot;Slide 50 - &amp;quot;Alert&amp;quot;&quot;/&gt;&lt;property id=&quot;20307&quot; value=&quot;307&quot;/&gt;&lt;/object&gt;&lt;object type=&quot;3&quot; unique_id=&quot;238933&quot;&gt;&lt;property id=&quot;20148&quot; value=&quot;5&quot;/&gt;&lt;property id=&quot;20300&quot; value=&quot;Slide 51 - &amp;quot;CDS Functions&amp;quot;&quot;/&gt;&lt;property id=&quot;20307&quot; value=&quot;308&quot;/&gt;&lt;/object&gt;&lt;object type=&quot;3&quot; unique_id=&quot;238934&quot;&gt;&lt;property id=&quot;20148&quot; value=&quot;5&quot;/&gt;&lt;property id=&quot;20300&quot; value=&quot;Slide 52 - &amp;quot;CDS clinical areas&amp;quot;&quot;/&gt;&lt;property id=&quot;20307&quot; value=&quot;309&quot;/&gt;&lt;/object&gt;&lt;object type=&quot;3&quot; unique_id=&quot;239101&quot;&gt;&lt;property id=&quot;20148&quot; value=&quot;5&quot;/&gt;&lt;property id=&quot;20300&quot; value=&quot;Slide 53 - &amp;quot;SNOMED CT Concept Model&amp;quot;&quot;/&gt;&lt;property id=&quot;20307&quot; value=&quot;310&quot;/&gt;&lt;/object&gt;&lt;object type=&quot;3&quot; unique_id=&quot;239550&quot;&gt;&lt;property id=&quot;20148&quot; value=&quot;5&quot;/&gt;&lt;property id=&quot;20300&quot; value=&quot;Slide 76&quot;/&gt;&lt;property id=&quot;20307&quot; value=&quot;311&quot;/&gt;&lt;/object&gt;&lt;object type=&quot;3&quot; unique_id=&quot;240349&quot;&gt;&lt;property id=&quot;20148&quot; value=&quot;5&quot;/&gt;&lt;property id=&quot;20300&quot; value=&quot;Slide 54&quot;/&gt;&lt;property id=&quot;20307&quot; value=&quot;312&quot;/&gt;&lt;/object&gt;&lt;object type=&quot;3&quot; unique_id=&quot;240350&quot;&gt;&lt;property id=&quot;20148&quot; value=&quot;5&quot;/&gt;&lt;property id=&quot;20300&quot; value=&quot;Slide 55&quot;/&gt;&lt;property id=&quot;20307&quot; value=&quot;313&quot;/&gt;&lt;/object&gt;&lt;object type=&quot;3&quot; unique_id=&quot;240351&quot;&gt;&lt;property id=&quot;20148&quot; value=&quot;5&quot;/&gt;&lt;property id=&quot;20300&quot; value=&quot;Slide 56&quot;/&gt;&lt;property id=&quot;20307&quot; value=&quot;314&quot;/&gt;&lt;/object&gt;&lt;object type=&quot;3&quot; unique_id=&quot;240352&quot;&gt;&lt;property id=&quot;20148&quot; value=&quot;5&quot;/&gt;&lt;property id=&quot;20300&quot; value=&quot;Slide 57 - &amp;quot;Rules&amp;quot;&quot;/&gt;&lt;property id=&quot;20307&quot; value=&quot;315&quot;/&gt;&lt;/object&gt;&lt;object type=&quot;3&quot; unique_id=&quot;240353&quot;&gt;&lt;property id=&quot;20148&quot; value=&quot;5&quot;/&gt;&lt;property id=&quot;20300&quot; value=&quot;Slide 58 - &amp;quot;Context in Rules&amp;quot;&quot;/&gt;&lt;property id=&quot;20307&quot; value=&quot;316&quot;/&gt;&lt;/object&gt;&lt;object type=&quot;3&quot; unique_id=&quot;240354&quot;&gt;&lt;property id=&quot;20148&quot; value=&quot;5&quot;/&gt;&lt;property id=&quot;20300&quot; value=&quot;Slide 59 - &amp;quot;Context in a rule&amp;quot;&quot;/&gt;&lt;property id=&quot;20307&quot; value=&quot;317&quot;/&gt;&lt;/object&gt;&lt;object type=&quot;3&quot; unique_id=&quot;240355&quot;&gt;&lt;property id=&quot;20148&quot; value=&quot;5&quot;/&gt;&lt;property id=&quot;20300&quot; value=&quot;Slide 60 - &amp;quot;Rules and actions&amp;quot;&quot;/&gt;&lt;property id=&quot;20307&quot; value=&quot;318&quot;/&gt;&lt;/object&gt;&lt;object type=&quot;3&quot; unique_id=&quot;240356&quot;&gt;&lt;property id=&quot;20148&quot; value=&quot;5&quot;/&gt;&lt;property id=&quot;20300&quot; value=&quot;Slide 61 - &amp;quot;Rules and actions&amp;quot;&quot;/&gt;&lt;property id=&quot;20307&quot; value=&quot;319&quot;/&gt;&lt;/object&gt;&lt;object type=&quot;3&quot; unique_id=&quot;240357&quot;&gt;&lt;property id=&quot;20148&quot; value=&quot;5&quot;/&gt;&lt;property id=&quot;20300&quot; value=&quot;Slide 62 - &amp;quot;Rules and actions&amp;quot;&quot;/&gt;&lt;property id=&quot;20307&quot; value=&quot;320&quot;/&gt;&lt;/object&gt;&lt;object type=&quot;3&quot; unique_id=&quot;240358&quot;&gt;&lt;property id=&quot;20148&quot; value=&quot;5&quot;/&gt;&lt;property id=&quot;20300&quot; value=&quot;Slide 63 - &amp;quot;Rules and FHIR&amp;quot;&quot;/&gt;&lt;property id=&quot;20307&quot; value=&quot;322&quot;/&gt;&lt;/object&gt;&lt;object type=&quot;3&quot; unique_id=&quot;240359&quot;&gt;&lt;property id=&quot;20148&quot; value=&quot;5&quot;/&gt;&lt;property id=&quot;20300&quot; value=&quot;Slide 64 - &amp;quot;Rules and FHIR&amp;quot;&quot;/&gt;&lt;property id=&quot;20307&quot; value=&quot;321&quot;/&gt;&lt;/object&gt;&lt;object type=&quot;3&quot; unique_id=&quot;240360&quot;&gt;&lt;property id=&quot;20148&quot; value=&quot;5&quot;/&gt;&lt;property id=&quot;20300&quot; value=&quot;Slide 65 - &amp;quot;Clinical Guidelines and SNOMED CT&amp;quot;&quot;/&gt;&lt;property id=&quot;20307&quot; value=&quot;323&quot;/&gt;&lt;/object&gt;&lt;object type=&quot;3&quot; unique_id=&quot;240844&quot;&gt;&lt;property id=&quot;20148&quot; value=&quot;5&quot;/&gt;&lt;property id=&quot;20300&quot; value=&quot;Slide 66 - &amp;quot;Smart Tag&amp;quot;&quot;/&gt;&lt;property id=&quot;20307&quot; value=&quot;324&quot;/&gt;&lt;/object&gt;&lt;object type=&quot;3&quot; unique_id=&quot;240845&quot;&gt;&lt;property id=&quot;20148&quot; value=&quot;5&quot;/&gt;&lt;property id=&quot;20300&quot; value=&quot;Slide 67 - &amp;quot;Reference Set&amp;quot;&quot;/&gt;&lt;property id=&quot;20307&quot; value=&quot;325&quot;/&gt;&lt;/object&gt;&lt;object type=&quot;3&quot; unique_id=&quot;240846&quot;&gt;&lt;property id=&quot;20148&quot; value=&quot;5&quot;/&gt;&lt;property id=&quot;20300&quot; value=&quot;Slide 68 - &amp;quot;Data entry&amp;quot;&quot;/&gt;&lt;property id=&quot;20307&quot; value=&quot;326&quot;/&gt;&lt;/object&gt;&lt;object type=&quot;3&quot; unique_id=&quot;240847&quot;&gt;&lt;property id=&quot;20148&quot; value=&quot;5&quot;/&gt;&lt;property id=&quot;20300&quot; value=&quot;Slide 69 - &amp;quot;Inference&amp;quot;&quot;/&gt;&lt;property id=&quot;20307&quot; value=&quot;327&quot;/&gt;&lt;/object&gt;&lt;object type=&quot;3&quot; unique_id=&quot;240848&quot;&gt;&lt;property id=&quot;20148&quot; value=&quot;5&quot;/&gt;&lt;property id=&quot;20300&quot; value=&quot;Slide 70 - &amp;quot;Subset&amp;quot;&quot;/&gt;&lt;property id=&quot;20307&quot; value=&quot;328&quot;/&gt;&lt;/object&gt;&lt;object type=&quot;3&quot; unique_id=&quot;241293&quot;&gt;&lt;property id=&quot;20148&quot; value=&quot;5&quot;/&gt;&lt;property id=&quot;20300&quot; value=&quot;Slide 71 - &amp;quot;Subsumption&amp;quot;&quot;/&gt;&lt;property id=&quot;20307&quot; value=&quot;329&quot;/&gt;&lt;/object&gt;&lt;object type=&quot;3&quot; unique_id=&quot;241294&quot;&gt;&lt;property id=&quot;20148&quot; value=&quot;5&quot;/&gt;&lt;property id=&quot;20300&quot; value=&quot;Slide 72 - &amp;quot;Relationship&amp;quot;&quot;/&gt;&lt;property id=&quot;20307&quot; value=&quot;330&quot;/&gt;&lt;/object&gt;&lt;object type=&quot;3&quot; unique_id=&quot;241295&quot;&gt;&lt;property id=&quot;20148&quot; value=&quot;5&quot;/&gt;&lt;property id=&quot;20300&quot; value=&quot;Slide 73 - &amp;quot;Communication&amp;quot;&quot;/&gt;&lt;property id=&quot;20307&quot; value=&quot;332&quot;/&gt;&lt;/object&gt;&lt;object type=&quot;3&quot; unique_id=&quot;241296&quot;&gt;&lt;property id=&quot;20148&quot; value=&quot;5&quot;/&gt;&lt;property id=&quot;20300&quot; value=&quot;Slide 74 - &amp;quot;Communication&amp;quot;&quot;/&gt;&lt;property id=&quot;20307&quot; value=&quot;331&quot;/&gt;&lt;/object&gt;&lt;/object&gt;&lt;object type=&quot;8&quot; unique_id=&quot;234638&quot;&gt;&lt;/object&gt;&lt;/object&gt;&lt;/database&gt;"/>
  <p:tag name="SECTOMILLISECCONVERTED" val="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18242</TotalTime>
  <Words>1207</Words>
  <Application>Microsoft Office PowerPoint</Application>
  <PresentationFormat>Widescreen</PresentationFormat>
  <Paragraphs>129</Paragraphs>
  <Slides>35</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35</vt:i4>
      </vt:variant>
    </vt:vector>
  </HeadingPairs>
  <TitlesOfParts>
    <vt:vector size="40" baseType="lpstr">
      <vt:lpstr>ＭＳ Ｐゴシック</vt:lpstr>
      <vt:lpstr>Arial</vt:lpstr>
      <vt:lpstr>Calibri</vt:lpstr>
      <vt:lpstr>Calibri Light</vt:lpstr>
      <vt:lpstr>Office Theme</vt:lpstr>
      <vt:lpstr>Clinical Decision Support System (CDSS)</vt:lpstr>
      <vt:lpstr>What is Clinical Decision Support (CDS)?</vt:lpstr>
      <vt:lpstr>Workflow of a patient visit</vt:lpstr>
      <vt:lpstr>Pioneer of CDS</vt:lpstr>
      <vt:lpstr>CDSS</vt:lpstr>
      <vt:lpstr>CDSS usage</vt:lpstr>
      <vt:lpstr>HITECH Act</vt:lpstr>
      <vt:lpstr>Meaningful Use: 13 Core Objectives</vt:lpstr>
      <vt:lpstr>CDSS: Knowledge-based or not</vt:lpstr>
      <vt:lpstr>Knowledge based systems</vt:lpstr>
      <vt:lpstr>CDSS components</vt:lpstr>
      <vt:lpstr>Alerts and reminders</vt:lpstr>
      <vt:lpstr>Response to abnormal lab results</vt:lpstr>
      <vt:lpstr>Drug prescription critique </vt:lpstr>
      <vt:lpstr>Appropriate test ordering</vt:lpstr>
      <vt:lpstr>Provide reference</vt:lpstr>
      <vt:lpstr>Dashboard</vt:lpstr>
      <vt:lpstr>Examples of The Value of CDSS</vt:lpstr>
      <vt:lpstr>Mechanism of CDSS:  SNOMED CT Concept Model</vt:lpstr>
      <vt:lpstr>PowerPoint Presentation</vt:lpstr>
      <vt:lpstr>Rules</vt:lpstr>
      <vt:lpstr>Context in Rules</vt:lpstr>
      <vt:lpstr>Context in a rule</vt:lpstr>
      <vt:lpstr>Rules and actions</vt:lpstr>
      <vt:lpstr>Rules and actions</vt:lpstr>
      <vt:lpstr>Rules and actions</vt:lpstr>
      <vt:lpstr>Clinical Guidelines and SNOMED CT</vt:lpstr>
      <vt:lpstr>Smart Tag</vt:lpstr>
      <vt:lpstr>Reference Set</vt:lpstr>
      <vt:lpstr>Inference</vt:lpstr>
      <vt:lpstr>Subset</vt:lpstr>
      <vt:lpstr>Subsumption</vt:lpstr>
      <vt:lpstr>Relationship</vt:lpstr>
      <vt:lpstr>Communication</vt:lpstr>
      <vt:lpstr>Reference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Clinical Decision Support System (CDSS)</dc:title>
  <dc:creator>Ding, Ying</dc:creator>
  <cp:lastModifiedBy>Ding, Ying</cp:lastModifiedBy>
  <cp:revision>125</cp:revision>
  <dcterms:created xsi:type="dcterms:W3CDTF">2019-09-22T21:03:16Z</dcterms:created>
  <dcterms:modified xsi:type="dcterms:W3CDTF">2023-10-10T03:20:17Z</dcterms:modified>
</cp:coreProperties>
</file>